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33"/>
  </p:notesMasterIdLst>
  <p:handoutMasterIdLst>
    <p:handoutMasterId r:id="rId34"/>
  </p:handoutMasterIdLst>
  <p:sldIdLst>
    <p:sldId id="1019" r:id="rId2"/>
    <p:sldId id="1113" r:id="rId3"/>
    <p:sldId id="1137" r:id="rId4"/>
    <p:sldId id="1123" r:id="rId5"/>
    <p:sldId id="1138" r:id="rId6"/>
    <p:sldId id="1136" r:id="rId7"/>
    <p:sldId id="534" r:id="rId8"/>
    <p:sldId id="1099" r:id="rId9"/>
    <p:sldId id="1124" r:id="rId10"/>
    <p:sldId id="323" r:id="rId11"/>
    <p:sldId id="354" r:id="rId12"/>
    <p:sldId id="1125" r:id="rId13"/>
    <p:sldId id="258" r:id="rId14"/>
    <p:sldId id="1130" r:id="rId15"/>
    <p:sldId id="1066" r:id="rId16"/>
    <p:sldId id="1120" r:id="rId17"/>
    <p:sldId id="1140" r:id="rId18"/>
    <p:sldId id="1116" r:id="rId19"/>
    <p:sldId id="1133" r:id="rId20"/>
    <p:sldId id="1134" r:id="rId21"/>
    <p:sldId id="1142" r:id="rId22"/>
    <p:sldId id="1076" r:id="rId23"/>
    <p:sldId id="1071" r:id="rId24"/>
    <p:sldId id="1075" r:id="rId25"/>
    <p:sldId id="1145" r:id="rId26"/>
    <p:sldId id="1118" r:id="rId27"/>
    <p:sldId id="1129" r:id="rId28"/>
    <p:sldId id="1131" r:id="rId29"/>
    <p:sldId id="1144" r:id="rId30"/>
    <p:sldId id="1135" r:id="rId31"/>
    <p:sldId id="1112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1998" userDrawn="1">
          <p15:clr>
            <a:srgbClr val="A4A3A4"/>
          </p15:clr>
        </p15:guide>
        <p15:guide id="3" orient="horz" pos="3072" userDrawn="1">
          <p15:clr>
            <a:srgbClr val="A4A3A4"/>
          </p15:clr>
        </p15:guide>
        <p15:guide id="4" pos="2100" userDrawn="1">
          <p15:clr>
            <a:srgbClr val="A4A3A4"/>
          </p15:clr>
        </p15:guide>
        <p15:guide id="5" orient="horz" pos="2928">
          <p15:clr>
            <a:srgbClr val="A4A3A4"/>
          </p15:clr>
        </p15:guide>
        <p15:guide id="6" pos="220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il silva" initials="ss" lastIdx="1" clrIdx="0">
    <p:extLst>
      <p:ext uri="{19B8F6BF-5375-455C-9EA6-DF929625EA0E}">
        <p15:presenceInfo xmlns:p15="http://schemas.microsoft.com/office/powerpoint/2012/main" userId="75af70b28a667d4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3300"/>
    <a:srgbClr val="FFFDFB"/>
    <a:srgbClr val="FEEADA"/>
    <a:srgbClr val="FFB19F"/>
    <a:srgbClr val="FF8C71"/>
    <a:srgbClr val="800000"/>
    <a:srgbClr val="E27E7E"/>
    <a:srgbClr val="FF61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88875" autoAdjust="0"/>
  </p:normalViewPr>
  <p:slideViewPr>
    <p:cSldViewPr>
      <p:cViewPr varScale="1">
        <p:scale>
          <a:sx n="76" d="100"/>
          <a:sy n="76" d="100"/>
        </p:scale>
        <p:origin x="16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22" y="-108"/>
      </p:cViewPr>
      <p:guideLst>
        <p:guide orient="horz" pos="3223"/>
        <p:guide pos="1998"/>
        <p:guide orient="horz" pos="3072"/>
        <p:guide pos="2100"/>
        <p:guide orient="horz" pos="2928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Livestock Production (Rs) </a:t>
            </a:r>
          </a:p>
        </c:rich>
      </c:tx>
      <c:layout>
        <c:manualLayout>
          <c:xMode val="edge"/>
          <c:yMode val="edge"/>
          <c:x val="0.30033498390020835"/>
          <c:y val="2.111442150812229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0152603390792367"/>
          <c:w val="1"/>
          <c:h val="0.72892740541578627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3"/>
            <c:spPr>
              <a:solidFill>
                <a:schemeClr val="accent4">
                  <a:lumMod val="75000"/>
                </a:schemeClr>
              </a:solidFill>
              <a:ln w="25400">
                <a:solidFill>
                  <a:schemeClr val="accent4">
                    <a:lumMod val="40000"/>
                    <a:lumOff val="60000"/>
                  </a:schemeClr>
                </a:solidFill>
              </a:ln>
              <a:effectLst/>
              <a:sp3d contourW="25400">
                <a:contourClr>
                  <a:schemeClr val="accent4">
                    <a:lumMod val="40000"/>
                    <a:lumOff val="60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CED-421F-A4D9-65A2D3CE5606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CED-421F-A4D9-65A2D3CE5606}"/>
              </c:ext>
            </c:extLst>
          </c:dPt>
          <c:dPt>
            <c:idx val="2"/>
            <c:bubble3D val="0"/>
            <c:explosion val="2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CED-421F-A4D9-65A2D3CE56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CED-421F-A4D9-65A2D3CE5606}"/>
              </c:ext>
            </c:extLst>
          </c:dPt>
          <c:dPt>
            <c:idx val="4"/>
            <c:bubble3D val="0"/>
            <c:explosion val="19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CED-421F-A4D9-65A2D3CE5606}"/>
              </c:ext>
            </c:extLst>
          </c:dPt>
          <c:dLbls>
            <c:dLbl>
              <c:idx val="0"/>
              <c:layout>
                <c:manualLayout>
                  <c:x val="-8.5638670166229228E-3"/>
                  <c:y val="-1.909084281131525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Milk(17%)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CED-421F-A4D9-65A2D3CE5606}"/>
                </c:ext>
              </c:extLst>
            </c:dLbl>
            <c:dLbl>
              <c:idx val="1"/>
              <c:layout>
                <c:manualLayout>
                  <c:x val="-0.1090539681251185"/>
                  <c:y val="2.99137754265092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Chicken meat(46%)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18044619422571"/>
                      <c:h val="0.1402777777777777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7CED-421F-A4D9-65A2D3CE5606}"/>
                </c:ext>
              </c:extLst>
            </c:dLbl>
            <c:dLbl>
              <c:idx val="2"/>
              <c:layout>
                <c:manualLayout>
                  <c:x val="6.4801972562708005E-2"/>
                  <c:y val="-4.24016930316142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Eggs(19%)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59450171821305"/>
                      <c:h val="0.1261149535362133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7CED-421F-A4D9-65A2D3CE5606}"/>
                </c:ext>
              </c:extLst>
            </c:dLbl>
            <c:dLbl>
              <c:idx val="3"/>
              <c:layout>
                <c:manualLayout>
                  <c:x val="9.1066645019887895E-3"/>
                  <c:y val="6.152436023622043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Beef(14%)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13230240549828"/>
                      <c:h val="0.1088901894020004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7CED-421F-A4D9-65A2D3CE5606}"/>
                </c:ext>
              </c:extLst>
            </c:dLbl>
            <c:dLbl>
              <c:idx val="4"/>
              <c:layout>
                <c:manualLayout>
                  <c:x val="9.1589279432854387E-2"/>
                  <c:y val="-1.52099737532808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Other meat(4%)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10144221663011"/>
                      <c:h val="5.85473859686458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7CED-421F-A4D9-65A2D3CE56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Sheet1!$G$32:$G$36</c:f>
              <c:strCache>
                <c:ptCount val="5"/>
                <c:pt idx="0">
                  <c:v>Milk</c:v>
                </c:pt>
                <c:pt idx="1">
                  <c:v>Chicken</c:v>
                </c:pt>
                <c:pt idx="2">
                  <c:v>Eggs</c:v>
                </c:pt>
                <c:pt idx="3">
                  <c:v>Beef</c:v>
                </c:pt>
                <c:pt idx="4">
                  <c:v>Other meat </c:v>
                </c:pt>
              </c:strCache>
            </c:strRef>
          </c:cat>
          <c:val>
            <c:numRef>
              <c:f>Sheet1!$H$32:$H$36</c:f>
              <c:numCache>
                <c:formatCode>General</c:formatCode>
                <c:ptCount val="5"/>
                <c:pt idx="0">
                  <c:v>36</c:v>
                </c:pt>
                <c:pt idx="1">
                  <c:v>105</c:v>
                </c:pt>
                <c:pt idx="2">
                  <c:v>44</c:v>
                </c:pt>
                <c:pt idx="3">
                  <c:v>32</c:v>
                </c:pt>
                <c:pt idx="4">
                  <c:v>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CED-421F-A4D9-65A2D3CE5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r>
              <a:rPr lang="en-GB" sz="2400" dirty="0">
                <a:solidFill>
                  <a:schemeClr val="tx1"/>
                </a:solidFill>
                <a:latin typeface="Book Antiqua" panose="02040602050305030304" pitchFamily="18" charset="0"/>
              </a:rPr>
              <a:t>Per Capita Availability of Livestock Products (1980-2018)</a:t>
            </a:r>
          </a:p>
        </c:rich>
      </c:tx>
      <c:layout>
        <c:manualLayout>
          <c:xMode val="edge"/>
          <c:yMode val="edge"/>
          <c:x val="0.16154982438789353"/>
          <c:y val="1.52915426740583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Book Antiqua" panose="020406020503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971559714455983E-2"/>
          <c:y val="0.19114515758782313"/>
          <c:w val="0.83719002624671912"/>
          <c:h val="0.653163601359007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Sheet4!$B$24</c:f>
              <c:strCache>
                <c:ptCount val="1"/>
                <c:pt idx="0">
                  <c:v>1980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Sheet4!$A$25:$A$27</c:f>
              <c:strCache>
                <c:ptCount val="3"/>
                <c:pt idx="0">
                  <c:v>chicken meat(kg)</c:v>
                </c:pt>
                <c:pt idx="1">
                  <c:v>eggs(number)</c:v>
                </c:pt>
                <c:pt idx="2">
                  <c:v>milk(kg)</c:v>
                </c:pt>
              </c:strCache>
            </c:strRef>
          </c:cat>
          <c:val>
            <c:numRef>
              <c:f>Sheet4!$B$25:$B$27</c:f>
              <c:numCache>
                <c:formatCode>General</c:formatCode>
                <c:ptCount val="3"/>
                <c:pt idx="0">
                  <c:v>0.1</c:v>
                </c:pt>
                <c:pt idx="1">
                  <c:v>32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A-4E5F-A0EB-A751F3ADE628}"/>
            </c:ext>
          </c:extLst>
        </c:ser>
        <c:ser>
          <c:idx val="1"/>
          <c:order val="1"/>
          <c:tx>
            <c:strRef>
              <c:f>Sheet4!$C$24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Sheet4!$A$25:$A$27</c:f>
              <c:strCache>
                <c:ptCount val="3"/>
                <c:pt idx="0">
                  <c:v>chicken meat(kg)</c:v>
                </c:pt>
                <c:pt idx="1">
                  <c:v>eggs(number)</c:v>
                </c:pt>
                <c:pt idx="2">
                  <c:v>milk(kg)</c:v>
                </c:pt>
              </c:strCache>
            </c:strRef>
          </c:cat>
          <c:val>
            <c:numRef>
              <c:f>Sheet4!$C$25:$C$27</c:f>
              <c:numCache>
                <c:formatCode>General</c:formatCode>
                <c:ptCount val="3"/>
                <c:pt idx="0">
                  <c:v>10</c:v>
                </c:pt>
                <c:pt idx="1">
                  <c:v>125</c:v>
                </c:pt>
                <c:pt idx="2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A-4E5F-A0EB-A751F3ADE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922656"/>
        <c:axId val="387921016"/>
      </c:barChart>
      <c:catAx>
        <c:axId val="38792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endParaRPr lang="en-US"/>
          </a:p>
        </c:txPr>
        <c:crossAx val="387921016"/>
        <c:crosses val="autoZero"/>
        <c:auto val="1"/>
        <c:lblAlgn val="ctr"/>
        <c:lblOffset val="100"/>
        <c:noMultiLvlLbl val="0"/>
      </c:catAx>
      <c:valAx>
        <c:axId val="38792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2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Book Antiqua" panose="020406020503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of Poultry Population (000)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8941660674264511E-2"/>
          <c:y val="0.16282051282051282"/>
          <c:w val="0.87839478822954475"/>
          <c:h val="0.74658859950198531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'poultry '!$A$4:$A$10</c:f>
              <c:numCache>
                <c:formatCode>General</c:formatCode>
                <c:ptCount val="7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  <c:pt idx="6">
                  <c:v>2020</c:v>
                </c:pt>
              </c:numCache>
            </c:numRef>
          </c:xVal>
          <c:yVal>
            <c:numRef>
              <c:f>'poultry '!$B$4:$B$10</c:f>
              <c:numCache>
                <c:formatCode>#,##0</c:formatCode>
                <c:ptCount val="7"/>
                <c:pt idx="0">
                  <c:v>3409</c:v>
                </c:pt>
                <c:pt idx="1">
                  <c:v>6856</c:v>
                </c:pt>
                <c:pt idx="2">
                  <c:v>6341</c:v>
                </c:pt>
                <c:pt idx="3">
                  <c:v>8250</c:v>
                </c:pt>
                <c:pt idx="4">
                  <c:v>10622</c:v>
                </c:pt>
                <c:pt idx="5">
                  <c:v>14018</c:v>
                </c:pt>
                <c:pt idx="6">
                  <c:v>31920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D88-413D-81C9-CB960EF43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5136944"/>
        <c:axId val="495138912"/>
      </c:scatterChart>
      <c:valAx>
        <c:axId val="495136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138912"/>
        <c:crosses val="autoZero"/>
        <c:crossBetween val="midCat"/>
      </c:valAx>
      <c:valAx>
        <c:axId val="49513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1369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  <a:alpha val="8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1" i="0" u="none" strike="noStrike" kern="1200" baseline="0">
                <a:solidFill>
                  <a:srgbClr val="000000"/>
                </a:solidFill>
                <a:latin typeface="Times New Roman" pitchFamily="18"/>
                <a:cs typeface="Times New Roman" pitchFamily="18"/>
              </a:defRPr>
            </a:pPr>
            <a:r>
              <a:rPr lang="en-GB" sz="12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 Production of Eggs</a:t>
            </a:r>
          </a:p>
        </c:rich>
      </c:tx>
      <c:layout>
        <c:manualLayout>
          <c:xMode val="edge"/>
          <c:yMode val="edge"/>
          <c:x val="0.36618044619422574"/>
          <c:y val="1.24266712470664E-3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5796150481189"/>
          <c:y val="0.10050144860984284"/>
          <c:w val="0.8067609361329835"/>
          <c:h val="0.7258357330772048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prstDash val="solid"/>
              <a:round/>
            </a:ln>
          </c:spPr>
          <c:marker>
            <c:symbol val="none"/>
          </c:marker>
          <c:cat>
            <c:numRef>
              <c:f>'Fugure_5_(Eggs)'!$B$5:$B$21</c:f>
              <c:numCache>
                <c:formatCode>General</c:formatCod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'Fugure_5_(Eggs)'!$C$5:$C$21</c:f>
              <c:numCache>
                <c:formatCode>General</c:formatCode>
                <c:ptCount val="17"/>
                <c:pt idx="0">
                  <c:v>1424.42</c:v>
                </c:pt>
                <c:pt idx="1">
                  <c:v>1674.49</c:v>
                </c:pt>
                <c:pt idx="2">
                  <c:v>1831.13</c:v>
                </c:pt>
                <c:pt idx="3">
                  <c:v>1904.89</c:v>
                </c:pt>
                <c:pt idx="4">
                  <c:v>1800.89</c:v>
                </c:pt>
                <c:pt idx="5">
                  <c:v>1900.29</c:v>
                </c:pt>
                <c:pt idx="6">
                  <c:v>1622.67</c:v>
                </c:pt>
                <c:pt idx="7">
                  <c:v>1384.8</c:v>
                </c:pt>
                <c:pt idx="8">
                  <c:v>1711.22</c:v>
                </c:pt>
                <c:pt idx="9">
                  <c:v>2278.7199999999998</c:v>
                </c:pt>
                <c:pt idx="10">
                  <c:v>2074.94</c:v>
                </c:pt>
                <c:pt idx="11">
                  <c:v>2232.02</c:v>
                </c:pt>
                <c:pt idx="12">
                  <c:v>2294.08</c:v>
                </c:pt>
                <c:pt idx="13">
                  <c:v>2304.06</c:v>
                </c:pt>
                <c:pt idx="14">
                  <c:v>2856.06</c:v>
                </c:pt>
                <c:pt idx="15">
                  <c:v>2853.86</c:v>
                </c:pt>
                <c:pt idx="16">
                  <c:v>2630.74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03-4695-838A-EFB70375C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3139016"/>
        <c:axId val="523138688"/>
      </c:lineChart>
      <c:valAx>
        <c:axId val="523138688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868686"/>
              </a:solidFill>
              <a:prstDash val="solid"/>
              <a:round/>
            </a:ln>
          </c:spPr>
        </c:majorGridlines>
        <c:title>
          <c:tx>
            <c:rich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000" b="1" i="0" u="none" strike="noStrike" kern="1200" baseline="0">
                    <a:solidFill>
                      <a:srgbClr val="000000"/>
                    </a:solidFill>
                    <a:latin typeface="Times New Roman" pitchFamily="18"/>
                    <a:cs typeface="Times New Roman" pitchFamily="18"/>
                  </a:defRPr>
                </a:pPr>
                <a:r>
                  <a:rPr lang="en-GB" sz="1000" b="1" i="0" u="none" strike="noStrike" kern="1200" cap="none" spc="0" baseline="0">
                    <a:solidFill>
                      <a:srgbClr val="000000"/>
                    </a:solidFill>
                    <a:uFillTx/>
                    <a:latin typeface="Times New Roman" pitchFamily="18"/>
                    <a:cs typeface="Times New Roman" pitchFamily="18"/>
                  </a:rPr>
                  <a:t>Prod(Mn)</a:t>
                </a:r>
              </a:p>
            </c:rich>
          </c:tx>
          <c:layout>
            <c:manualLayout>
              <c:xMode val="edge"/>
              <c:yMode val="edge"/>
              <c:x val="8.6263421617752325E-3"/>
              <c:y val="0.42151914615153147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868686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000000"/>
                </a:solidFill>
                <a:latin typeface="Times New Roman" pitchFamily="18"/>
                <a:cs typeface="Times New Roman" pitchFamily="18"/>
              </a:defRPr>
            </a:pPr>
            <a:endParaRPr lang="en-US"/>
          </a:p>
        </c:txPr>
        <c:crossAx val="523139016"/>
        <c:crosses val="autoZero"/>
        <c:crossBetween val="between"/>
      </c:valAx>
      <c:catAx>
        <c:axId val="52313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868686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000" b="0" i="0" u="none" strike="noStrike" kern="1200" baseline="0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523138688"/>
        <c:crossesAt val="0"/>
        <c:auto val="1"/>
        <c:lblAlgn val="ctr"/>
        <c:lblOffset val="100"/>
        <c:noMultiLvlLbl val="0"/>
      </c:catAx>
      <c:spPr>
        <a:solidFill>
          <a:schemeClr val="bg1"/>
        </a:solidFill>
        <a:ln>
          <a:noFill/>
        </a:ln>
      </c:spPr>
    </c:plotArea>
    <c:plotVisOnly val="1"/>
    <c:dispBlanksAs val="gap"/>
    <c:showDLblsOverMax val="0"/>
  </c:chart>
  <c:spPr>
    <a:solidFill>
      <a:srgbClr val="FFFFFF"/>
    </a:solidFill>
    <a:ln w="9528" cap="flat">
      <a:solidFill>
        <a:srgbClr val="868686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n-US" sz="1000" b="0" i="0" u="none" strike="noStrike" kern="1200" baseline="0">
          <a:solidFill>
            <a:srgbClr val="000000"/>
          </a:solidFill>
          <a:latin typeface="Calibri"/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1" i="0" u="none" strike="noStrike" kern="1200" baseline="0">
                <a:solidFill>
                  <a:srgbClr val="000000"/>
                </a:solidFill>
                <a:latin typeface="Times New Roman" pitchFamily="18"/>
                <a:cs typeface="Times New Roman" pitchFamily="18"/>
              </a:defRPr>
            </a:pPr>
            <a:r>
              <a:rPr lang="en-GB" sz="12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 Production of Broiler Meat(000Mt)</a:t>
            </a:r>
          </a:p>
        </c:rich>
      </c:tx>
      <c:layout>
        <c:manualLayout>
          <c:xMode val="edge"/>
          <c:yMode val="edge"/>
          <c:x val="0.28617641544806899"/>
          <c:y val="4.0915382455980934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0436820397450324E-2"/>
          <c:y val="0.10695610965296004"/>
          <c:w val="0.85738071803524563"/>
          <c:h val="0.731865571254018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'Figure_7_(Broiler_Meat'!$D$5</c:f>
              <c:strCache>
                <c:ptCount val="1"/>
                <c:pt idx="0">
                  <c:v>Production 000' MT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</c:spPr>
          <c:invertIfNegative val="0"/>
          <c:cat>
            <c:numRef>
              <c:f>'Figure_7_(Broiler_Meat'!$C$6:$C$28</c:f>
              <c:numCache>
                <c:formatCode>General</c:formatCode>
                <c:ptCount val="23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</c:numCache>
            </c:numRef>
          </c:cat>
          <c:val>
            <c:numRef>
              <c:f>'Figure_7_(Broiler_Meat'!$D$6:$D$28</c:f>
              <c:numCache>
                <c:formatCode>General</c:formatCode>
                <c:ptCount val="23"/>
                <c:pt idx="0">
                  <c:v>45.9</c:v>
                </c:pt>
                <c:pt idx="1">
                  <c:v>52.8</c:v>
                </c:pt>
                <c:pt idx="2">
                  <c:v>56.2</c:v>
                </c:pt>
                <c:pt idx="3">
                  <c:v>66.5</c:v>
                </c:pt>
                <c:pt idx="4">
                  <c:v>71.3</c:v>
                </c:pt>
                <c:pt idx="5">
                  <c:v>74.709999999999994</c:v>
                </c:pt>
                <c:pt idx="6">
                  <c:v>80.31</c:v>
                </c:pt>
                <c:pt idx="7">
                  <c:v>77.77</c:v>
                </c:pt>
                <c:pt idx="8">
                  <c:v>86.27</c:v>
                </c:pt>
                <c:pt idx="9">
                  <c:v>85.25</c:v>
                </c:pt>
                <c:pt idx="10">
                  <c:v>100.06</c:v>
                </c:pt>
                <c:pt idx="11">
                  <c:v>102.5</c:v>
                </c:pt>
                <c:pt idx="12">
                  <c:v>99.28</c:v>
                </c:pt>
                <c:pt idx="13">
                  <c:v>104.16</c:v>
                </c:pt>
                <c:pt idx="14">
                  <c:v>116.76</c:v>
                </c:pt>
                <c:pt idx="15">
                  <c:v>137.38999999999999</c:v>
                </c:pt>
                <c:pt idx="16">
                  <c:v>144.54</c:v>
                </c:pt>
                <c:pt idx="17">
                  <c:v>150.32</c:v>
                </c:pt>
                <c:pt idx="18">
                  <c:v>164.45</c:v>
                </c:pt>
                <c:pt idx="19">
                  <c:v>182.69</c:v>
                </c:pt>
                <c:pt idx="20">
                  <c:v>200.98</c:v>
                </c:pt>
                <c:pt idx="21">
                  <c:v>214.2</c:v>
                </c:pt>
                <c:pt idx="22">
                  <c:v>224.01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4-46E3-8158-CA69A1C8D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3141312"/>
        <c:axId val="523140984"/>
      </c:barChart>
      <c:valAx>
        <c:axId val="523140984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868686"/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868686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000" b="0" i="0" u="none" strike="noStrike" kern="1200" baseline="0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523141312"/>
        <c:crosses val="autoZero"/>
        <c:crossBetween val="between"/>
      </c:valAx>
      <c:catAx>
        <c:axId val="52314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868686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000000"/>
                </a:solidFill>
                <a:latin typeface="Times New Roman" pitchFamily="18"/>
                <a:cs typeface="Times New Roman" pitchFamily="18"/>
              </a:defRPr>
            </a:pPr>
            <a:endParaRPr lang="en-US"/>
          </a:p>
        </c:txPr>
        <c:crossAx val="523140984"/>
        <c:crossesAt val="0"/>
        <c:auto val="1"/>
        <c:lblAlgn val="ctr"/>
        <c:lblOffset val="100"/>
        <c:noMultiLvlLbl val="0"/>
      </c:catAx>
      <c:spPr>
        <a:solidFill>
          <a:schemeClr val="bg1"/>
        </a:solidFill>
        <a:ln>
          <a:noFill/>
        </a:ln>
      </c:spPr>
    </c:plotArea>
    <c:plotVisOnly val="1"/>
    <c:dispBlanksAs val="gap"/>
    <c:showDLblsOverMax val="0"/>
  </c:chart>
  <c:spPr>
    <a:solidFill>
      <a:srgbClr val="FFFFFF"/>
    </a:solidFill>
    <a:ln w="9528" cap="flat">
      <a:solidFill>
        <a:srgbClr val="868686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n-US" sz="1000" b="0" i="0" u="none" strike="noStrike" kern="1200" baseline="0">
          <a:solidFill>
            <a:srgbClr val="000000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Cattle and Buffalo Population Change (000) 1950-2020 </a:t>
            </a:r>
          </a:p>
        </c:rich>
      </c:tx>
      <c:layout>
        <c:manualLayout>
          <c:xMode val="edge"/>
          <c:yMode val="edge"/>
          <c:x val="0.17038352584781527"/>
          <c:y val="2.13291219392278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'Population trends'!$B$4</c:f>
              <c:strCache>
                <c:ptCount val="1"/>
                <c:pt idx="0">
                  <c:v>Cattle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'Population trends'!$A$5:$A$12</c:f>
              <c:numCache>
                <c:formatCode>General</c:formatCode>
                <c:ptCount val="8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2010</c:v>
                </c:pt>
                <c:pt idx="7">
                  <c:v>2020</c:v>
                </c:pt>
              </c:numCache>
            </c:numRef>
          </c:xVal>
          <c:yVal>
            <c:numRef>
              <c:f>'Population trends'!$B$5:$B$12</c:f>
              <c:numCache>
                <c:formatCode>General</c:formatCode>
                <c:ptCount val="8"/>
                <c:pt idx="0">
                  <c:v>1105</c:v>
                </c:pt>
                <c:pt idx="1">
                  <c:v>1562</c:v>
                </c:pt>
                <c:pt idx="2">
                  <c:v>1596</c:v>
                </c:pt>
                <c:pt idx="3">
                  <c:v>1644</c:v>
                </c:pt>
                <c:pt idx="4">
                  <c:v>1433</c:v>
                </c:pt>
                <c:pt idx="5">
                  <c:v>1582</c:v>
                </c:pt>
                <c:pt idx="6">
                  <c:v>1169</c:v>
                </c:pt>
                <c:pt idx="7">
                  <c:v>1628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9F1-4BBA-91D8-C1C9D10E65D7}"/>
            </c:ext>
          </c:extLst>
        </c:ser>
        <c:ser>
          <c:idx val="1"/>
          <c:order val="1"/>
          <c:tx>
            <c:strRef>
              <c:f>'Population trends'!$C$4</c:f>
              <c:strCache>
                <c:ptCount val="1"/>
                <c:pt idx="0">
                  <c:v>Buffalo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'Population trends'!$A$5:$A$12</c:f>
              <c:numCache>
                <c:formatCode>General</c:formatCode>
                <c:ptCount val="8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2010</c:v>
                </c:pt>
                <c:pt idx="7">
                  <c:v>2020</c:v>
                </c:pt>
              </c:numCache>
            </c:numRef>
          </c:xVal>
          <c:yVal>
            <c:numRef>
              <c:f>'Population trends'!$C$5:$C$12</c:f>
              <c:numCache>
                <c:formatCode>General</c:formatCode>
                <c:ptCount val="8"/>
                <c:pt idx="0">
                  <c:v>522</c:v>
                </c:pt>
                <c:pt idx="1">
                  <c:v>812</c:v>
                </c:pt>
                <c:pt idx="2">
                  <c:v>736</c:v>
                </c:pt>
                <c:pt idx="3">
                  <c:v>843</c:v>
                </c:pt>
                <c:pt idx="4">
                  <c:v>823</c:v>
                </c:pt>
                <c:pt idx="5">
                  <c:v>689</c:v>
                </c:pt>
                <c:pt idx="6">
                  <c:v>423</c:v>
                </c:pt>
                <c:pt idx="7">
                  <c:v>497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9F1-4BBA-91D8-C1C9D10E6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021880"/>
        <c:axId val="297026144"/>
      </c:scatterChart>
      <c:valAx>
        <c:axId val="297021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26144"/>
        <c:crosses val="autoZero"/>
        <c:crossBetween val="midCat"/>
      </c:valAx>
      <c:valAx>
        <c:axId val="29702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218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Milk Production Change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mil.L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1960-2020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'Population trends'!$B$15</c:f>
              <c:strCache>
                <c:ptCount val="1"/>
                <c:pt idx="0">
                  <c:v>Milk production (mil.L)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'Population trends'!$A$16:$A$22</c:f>
              <c:numCache>
                <c:formatCode>General</c:formatCode>
                <c:ptCount val="7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  <c:pt idx="6">
                  <c:v>2020</c:v>
                </c:pt>
              </c:numCache>
            </c:numRef>
          </c:xVal>
          <c:yVal>
            <c:numRef>
              <c:f>'Population trends'!$B$16:$B$22</c:f>
              <c:numCache>
                <c:formatCode>General</c:formatCode>
                <c:ptCount val="7"/>
                <c:pt idx="0">
                  <c:v>109</c:v>
                </c:pt>
                <c:pt idx="1">
                  <c:v>160</c:v>
                </c:pt>
                <c:pt idx="2">
                  <c:v>281</c:v>
                </c:pt>
                <c:pt idx="3">
                  <c:v>249</c:v>
                </c:pt>
                <c:pt idx="4">
                  <c:v>181</c:v>
                </c:pt>
                <c:pt idx="5">
                  <c:v>248</c:v>
                </c:pt>
                <c:pt idx="6">
                  <c:v>480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44E-497C-92C1-8FA197884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009088"/>
        <c:axId val="297008760"/>
      </c:scatterChart>
      <c:valAx>
        <c:axId val="297009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08760"/>
        <c:crosses val="autoZero"/>
        <c:crossBetween val="midCat"/>
      </c:valAx>
      <c:valAx>
        <c:axId val="29700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090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r>
              <a:rPr lang="en-US" sz="2000" b="1" dirty="0">
                <a:solidFill>
                  <a:sysClr val="windowText" lastClr="000000"/>
                </a:solidFill>
                <a:latin typeface="Book Antiqua" panose="02040602050305030304" pitchFamily="18" charset="0"/>
              </a:rPr>
              <a:t>Milk Production Trends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59840043579458"/>
          <c:y val="0.10021686351706037"/>
          <c:w val="0.83284814044470856"/>
          <c:h val="0.85026902887139111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Trends!$F$22:$F$33</c:f>
              <c:numCache>
                <c:formatCode>General</c:formatCod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</c:numCache>
            </c:numRef>
          </c:xVal>
          <c:yVal>
            <c:numRef>
              <c:f>Trends!$G$22:$G$33</c:f>
              <c:numCache>
                <c:formatCode>_(* #,##0_);_(* \(#,##0\);_(* "-"??_);_(@_)</c:formatCode>
                <c:ptCount val="12"/>
                <c:pt idx="0">
                  <c:v>233316288</c:v>
                </c:pt>
                <c:pt idx="1">
                  <c:v>247554000</c:v>
                </c:pt>
                <c:pt idx="2">
                  <c:v>258303600</c:v>
                </c:pt>
                <c:pt idx="3">
                  <c:v>299250000</c:v>
                </c:pt>
                <c:pt idx="4">
                  <c:v>329169600</c:v>
                </c:pt>
                <c:pt idx="5">
                  <c:v>333903600</c:v>
                </c:pt>
                <c:pt idx="6">
                  <c:v>403230360</c:v>
                </c:pt>
                <c:pt idx="7">
                  <c:v>454628141</c:v>
                </c:pt>
                <c:pt idx="8">
                  <c:v>482688637</c:v>
                </c:pt>
                <c:pt idx="9">
                  <c:v>494852792</c:v>
                </c:pt>
                <c:pt idx="10" formatCode="#,##0">
                  <c:v>424131092</c:v>
                </c:pt>
                <c:pt idx="11">
                  <c:v>414000000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69D-4B49-BE4C-01E1203F598D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Trends!$F$22:$F$33</c:f>
              <c:numCache>
                <c:formatCode>General</c:formatCod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</c:numCache>
            </c:numRef>
          </c:xVal>
          <c:yVal>
            <c:numRef>
              <c:f>Trends!$H$22:$H$33</c:f>
              <c:numCache>
                <c:formatCode>_(* #,##0_);_(* \(#,##0\);_(* "-"??_);_(@_)</c:formatCode>
                <c:ptCount val="12"/>
                <c:pt idx="0">
                  <c:v>697030741</c:v>
                </c:pt>
                <c:pt idx="1">
                  <c:v>794767793</c:v>
                </c:pt>
                <c:pt idx="2">
                  <c:v>893234801</c:v>
                </c:pt>
                <c:pt idx="3">
                  <c:v>909814613</c:v>
                </c:pt>
                <c:pt idx="4">
                  <c:v>836202730</c:v>
                </c:pt>
                <c:pt idx="5">
                  <c:v>852751660</c:v>
                </c:pt>
                <c:pt idx="6">
                  <c:v>1006045320</c:v>
                </c:pt>
                <c:pt idx="7">
                  <c:v>1111754100</c:v>
                </c:pt>
                <c:pt idx="8">
                  <c:v>1120065690</c:v>
                </c:pt>
                <c:pt idx="9">
                  <c:v>1240610752</c:v>
                </c:pt>
                <c:pt idx="10">
                  <c:v>1147999092</c:v>
                </c:pt>
                <c:pt idx="11">
                  <c:v>1232844272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69D-4B49-BE4C-01E1203F59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388624"/>
        <c:axId val="145394856"/>
      </c:scatterChart>
      <c:valAx>
        <c:axId val="145388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394856"/>
        <c:crosses val="autoZero"/>
        <c:crossBetween val="midCat"/>
      </c:valAx>
      <c:valAx>
        <c:axId val="14539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3886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0.38406</cdr:x>
      <cdr:y>0.21316</cdr:y>
    </cdr:from>
    <cdr:to>
      <cdr:x>0.46933</cdr:x>
      <cdr:y>0.26735</cdr:y>
    </cdr:to>
    <cdr:sp macro="" textlink="">
      <cdr:nvSpPr>
        <cdr:cNvPr id="2" name="Rectangle: Rounded Corners 1">
          <a:extLst xmlns:a="http://schemas.openxmlformats.org/drawingml/2006/main">
            <a:ext uri="{FF2B5EF4-FFF2-40B4-BE49-F238E27FC236}">
              <a16:creationId xmlns:a16="http://schemas.microsoft.com/office/drawing/2014/main" id="{F8A264ED-0134-4611-B7FD-F3DBFBEDC60A}"/>
            </a:ext>
          </a:extLst>
        </cdr:cNvPr>
        <cdr:cNvSpPr/>
      </cdr:nvSpPr>
      <cdr:spPr>
        <a:xfrm xmlns:a="http://schemas.openxmlformats.org/drawingml/2006/main">
          <a:off x="3028950" y="1219200"/>
          <a:ext cx="672483" cy="309979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400" dirty="0"/>
            <a:t>4 fold </a:t>
          </a:r>
        </a:p>
      </cdr:txBody>
    </cdr:sp>
  </cdr:relSizeAnchor>
  <cdr:relSizeAnchor xmlns:cdr="http://schemas.openxmlformats.org/drawingml/2006/chartDrawing">
    <cdr:from>
      <cdr:x>0.64439</cdr:x>
      <cdr:y>0.51957</cdr:y>
    </cdr:from>
    <cdr:to>
      <cdr:x>0.74101</cdr:x>
      <cdr:y>0.57286</cdr:y>
    </cdr:to>
    <cdr:sp macro="" textlink="">
      <cdr:nvSpPr>
        <cdr:cNvPr id="3" name="Rectangle: Rounded Corners 2">
          <a:extLst xmlns:a="http://schemas.openxmlformats.org/drawingml/2006/main">
            <a:ext uri="{FF2B5EF4-FFF2-40B4-BE49-F238E27FC236}">
              <a16:creationId xmlns:a16="http://schemas.microsoft.com/office/drawing/2014/main" id="{CC8634DE-B2CB-4E0F-87FE-AF2D1C1AA218}"/>
            </a:ext>
          </a:extLst>
        </cdr:cNvPr>
        <cdr:cNvSpPr/>
      </cdr:nvSpPr>
      <cdr:spPr>
        <a:xfrm xmlns:a="http://schemas.openxmlformats.org/drawingml/2006/main">
          <a:off x="5082096" y="2971800"/>
          <a:ext cx="762000" cy="30480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400" dirty="0"/>
            <a:t>3 fold 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0.39091</cdr:x>
      <cdr:y>0.35254</cdr:y>
    </cdr:from>
    <cdr:to>
      <cdr:x>0.60909</cdr:x>
      <cdr:y>0.64746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C11E9EA-EE7E-0000-9CE8-9675DA5B6FDC}"/>
            </a:ext>
          </a:extLst>
        </cdr:cNvPr>
        <cdr:cNvSpPr txBox="1"/>
      </cdr:nvSpPr>
      <cdr:spPr>
        <a:xfrm xmlns:a="http://schemas.openxmlformats.org/drawingml/2006/main">
          <a:off x="1638300" y="109309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FB13D29-6FD1-E77C-6465-4D589060FD02}"/>
            </a:ext>
          </a:extLst>
        </cdr:cNvPr>
        <cdr:cNvSpPr txBox="1"/>
      </cdr:nvSpPr>
      <cdr:spPr>
        <a:xfrm xmlns:a="http://schemas.openxmlformats.org/drawingml/2006/main" flipH="1">
          <a:off x="-381000" y="-3638338"/>
          <a:ext cx="0" cy="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en-GB" sz="1100" dirty="0"/>
            <a:t>000 Mt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0.44203</cdr:x>
      <cdr:y>0.42007</cdr:y>
    </cdr:from>
    <cdr:to>
      <cdr:x>0.55797</cdr:x>
      <cdr:y>0.57993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CB08928-C085-44C2-A0F1-3962B4DCC30B}"/>
            </a:ext>
          </a:extLst>
        </cdr:cNvPr>
        <cdr:cNvSpPr txBox="1"/>
      </cdr:nvSpPr>
      <cdr:spPr>
        <a:xfrm xmlns:a="http://schemas.openxmlformats.org/drawingml/2006/main">
          <a:off x="3486150" y="240268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0.5</cdr:x>
      <cdr:y>0.49292</cdr:y>
    </cdr:from>
    <cdr:to>
      <cdr:x>0.67391</cdr:x>
      <cdr:y>0.58618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E3015C2-F6A6-41DA-AEC4-F690156758ED}"/>
            </a:ext>
          </a:extLst>
        </cdr:cNvPr>
        <cdr:cNvSpPr txBox="1"/>
      </cdr:nvSpPr>
      <cdr:spPr>
        <a:xfrm xmlns:a="http://schemas.openxmlformats.org/drawingml/2006/main">
          <a:off x="3943350" y="2819400"/>
          <a:ext cx="13716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0.44203</cdr:x>
      <cdr:y>0.42007</cdr:y>
    </cdr:from>
    <cdr:to>
      <cdr:x>0.55797</cdr:x>
      <cdr:y>0.57993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AC056DBB-6035-4E51-9133-55F5E12DB561}"/>
            </a:ext>
          </a:extLst>
        </cdr:cNvPr>
        <cdr:cNvSpPr txBox="1"/>
      </cdr:nvSpPr>
      <cdr:spPr>
        <a:xfrm xmlns:a="http://schemas.openxmlformats.org/drawingml/2006/main">
          <a:off x="3486150" y="240268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0.25881</cdr:x>
      <cdr:y>0.175</cdr:y>
    </cdr:from>
    <cdr:to>
      <cdr:x>0.74119</cdr:x>
      <cdr:y>0.23706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F224BF96-FCB0-4F5C-9237-35BAFC0F7A8F}"/>
            </a:ext>
          </a:extLst>
        </cdr:cNvPr>
        <cdr:cNvSpPr txBox="1"/>
      </cdr:nvSpPr>
      <cdr:spPr>
        <a:xfrm xmlns:a="http://schemas.openxmlformats.org/drawingml/2006/main">
          <a:off x="1941880" y="1066800"/>
          <a:ext cx="3619351" cy="3783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b="1" dirty="0">
              <a:latin typeface="Book Antiqua" panose="02040602050305030304" pitchFamily="18" charset="0"/>
            </a:rPr>
            <a:t>Milk Demand</a:t>
          </a:r>
          <a:r>
            <a:rPr lang="en-GB" sz="1400" dirty="0">
              <a:latin typeface="Book Antiqua" panose="02040602050305030304" pitchFamily="18" charset="0"/>
            </a:rPr>
            <a:t> = Local production + Imports =1200 </a:t>
          </a:r>
          <a:r>
            <a:rPr lang="en-GB" sz="1400" dirty="0" err="1">
              <a:latin typeface="Book Antiqua" panose="02040602050305030304" pitchFamily="18" charset="0"/>
            </a:rPr>
            <a:t>mil.L</a:t>
          </a:r>
          <a:r>
            <a:rPr lang="en-GB" sz="1400" dirty="0">
              <a:latin typeface="Book Antiqua" panose="02040602050305030304" pitchFamily="18" charset="0"/>
            </a:rPr>
            <a:t>/y</a:t>
          </a:r>
        </a:p>
      </cdr:txBody>
    </cdr:sp>
  </cdr:relSizeAnchor>
  <cdr:relSizeAnchor xmlns:cdr="http://schemas.openxmlformats.org/drawingml/2006/chartDrawing">
    <cdr:from>
      <cdr:x>0.2569</cdr:x>
      <cdr:y>0.61924</cdr:y>
    </cdr:from>
    <cdr:to>
      <cdr:x>0.7711</cdr:x>
      <cdr:y>0.72046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0A9CA6E3-8B22-4B85-B371-3E08A0FCA566}"/>
            </a:ext>
          </a:extLst>
        </cdr:cNvPr>
        <cdr:cNvSpPr txBox="1"/>
      </cdr:nvSpPr>
      <cdr:spPr>
        <a:xfrm xmlns:a="http://schemas.openxmlformats.org/drawingml/2006/main">
          <a:off x="2075046" y="3774880"/>
          <a:ext cx="4153257" cy="617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b="1" dirty="0">
              <a:latin typeface="Book Antiqua" panose="02040602050305030304" pitchFamily="18" charset="0"/>
            </a:rPr>
            <a:t>Milk Supply</a:t>
          </a:r>
          <a:r>
            <a:rPr lang="en-GB" sz="1400" dirty="0">
              <a:latin typeface="Book Antiqua" panose="02040602050305030304" pitchFamily="18" charset="0"/>
            </a:rPr>
            <a:t>= Local Production = 450 </a:t>
          </a:r>
          <a:r>
            <a:rPr lang="en-GB" sz="1400" dirty="0" err="1">
              <a:latin typeface="Book Antiqua" panose="02040602050305030304" pitchFamily="18" charset="0"/>
            </a:rPr>
            <a:t>mil.L</a:t>
          </a:r>
          <a:r>
            <a:rPr lang="en-GB" sz="1400" dirty="0">
              <a:latin typeface="Book Antiqua" panose="02040602050305030304" pitchFamily="18" charset="0"/>
            </a:rPr>
            <a:t>/y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3038475" cy="46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 defTabSz="914325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42" y="2"/>
            <a:ext cx="3038475" cy="46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 algn="r" defTabSz="914325" eaLnBrk="0" hangingPunct="0">
              <a:defRPr sz="1200"/>
            </a:lvl1pPr>
          </a:lstStyle>
          <a:p>
            <a:fld id="{BD9C50BB-5E1F-442C-8C19-A944DED2E8A7}" type="datetimeFigureOut">
              <a:rPr lang="en-US"/>
              <a:pPr/>
              <a:t>10/18/2022</a:t>
            </a:fld>
            <a:endParaRPr lang="en-US" dirty="0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29677"/>
            <a:ext cx="3038475" cy="46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defTabSz="914325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42" y="8829677"/>
            <a:ext cx="3038475" cy="46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algn="r" defTabSz="914325" eaLnBrk="0" hangingPunct="0">
              <a:defRPr sz="1200"/>
            </a:lvl1pPr>
          </a:lstStyle>
          <a:p>
            <a:fld id="{E9583BCF-F0FE-4D87-B181-500657D6C76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712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117" cy="4645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615" y="0"/>
            <a:ext cx="3037117" cy="4645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8AA52-3B89-46CD-9958-C35588F9B385}" type="datetimeFigureOut">
              <a:rPr lang="en-US" smtClean="0"/>
              <a:pPr/>
              <a:t>10/18/2022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873" y="4415186"/>
            <a:ext cx="5608654" cy="418368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371"/>
            <a:ext cx="3037117" cy="4645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615" y="8830371"/>
            <a:ext cx="3037117" cy="4645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6A66F-FAFE-4556-8FF8-A177E202F9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788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6A66F-FAFE-4556-8FF8-A177E202F90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93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6A66F-FAFE-4556-8FF8-A177E202F90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192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6A66F-FAFE-4556-8FF8-A177E202F90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366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8BB30-6261-4D1F-4B1A-3E150B8E4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B91ED-6A72-A64C-F9C8-D20A30CB49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D469F-1603-DAC0-6CD9-0A3EC288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7D891-209C-24A5-1AE4-304039E1D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36D1A-7BD3-56ED-2943-27DA4F08A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44701F-330C-4707-A5DD-2075203C95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352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76024-398A-F48D-9B80-B340AE7C7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678C-B064-845D-564B-D18C9539A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3DEEA-772B-8532-F990-AF11959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5F808-6A04-89AC-505D-195740044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EC53C-F4FE-9236-C127-4520EA02B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4799F-BE9A-43C8-9AF3-2B151D2070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40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5C446-6864-20ED-6C13-C91301A97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1CC98-8EFE-FB24-52A4-0F05DCA7A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4768D-E036-6DE6-8FF6-C932E33B3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FD1A7-78E2-365E-AF70-B38CA4EC3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F29C5-9061-AB9F-21A6-15F1C78E2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90EA5A-95B2-4A12-8EAB-829749F41C2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5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B5631-8B82-34CB-F31E-1E4E9D509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4D94C-3F81-6D84-DA05-B32584F37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F65D3-4AC2-B305-AFD3-B01E1A87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717984-64D5-0FBA-2F10-CD9E4850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80957-192A-6EFB-1080-C570BA695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A4034-D3C7-60A8-FA53-BA9ACC1B4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4799F-BE9A-43C8-9AF3-2B151D2070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61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FF24D-D756-BB99-6010-4B41811B9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EE8C5-F17F-5DB7-76AD-20F3877A5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65A70F-6F9A-094F-8AC9-C03812A9D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0541CD-E190-07ED-B3D5-91251707E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921D75-A1A1-3BE0-913E-85AE4F0E0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91DB11-E0D0-9EBE-34BD-B67E26A7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08F268-2715-EADC-9404-BB43C0252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E3C008-3B32-55CB-A446-74C2DD961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4799F-BE9A-43C8-9AF3-2B151D2070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677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5A151-2AFB-EF45-F2C3-0E8788827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607725-9C21-C23B-09CE-78965E79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85A4D0-A766-4FF2-5DEF-DDA4AAB28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44D9B-5165-40E1-CDDD-0551EEA7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FA20E-7FAE-481A-8FFA-7AB26A310A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96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9CB85-1825-A80A-2E4A-9538CEDDB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48C844-6B1E-C0FF-C1DF-C7AE84D74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0361D-3A33-201E-92DC-80AA02EF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C5A178-4969-473B-9D03-75F5B1F6E9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7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0180A-E9A7-8280-471E-AE8B9AE29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0FC10-19A1-077A-3BF7-E1F13669A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D4EEF-3C17-2D16-9351-180292EAD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2539F-2ADB-6AD3-2D8E-F0D7BEF6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085BB-08AD-3F82-D435-62CF25F8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8DA1A-AA72-6903-7CA9-7D4DC89DE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4799F-BE9A-43C8-9AF3-2B151D2070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014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402CB-55A5-2BE3-CD8B-4DE37E7C0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4F651D-57F6-BB01-2A16-AEED06B1DD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C14A3-4107-BE51-D858-867BF9C4F3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90E6C8-3B47-1958-A9CC-423E2580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CC062-6AEE-E335-9F9C-FC1B97CD3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D92E0-7A62-4A31-B3BA-28B1D3508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1B1F9D-8860-4CCF-9878-436A3A721D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4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839A7-2654-3184-46A5-E6A59F15A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5A871D-DC82-7AB8-0242-57EAEDA47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51F4C-54C0-DB38-9E9A-CC053E223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D7679-5D0C-3E87-717E-618AD18A2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29C9B-F80C-2958-CF83-A169BF39B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4799F-BE9A-43C8-9AF3-2B151D2070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652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3BADD5-43AB-35F8-687B-5F7E6C61BD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F9A802-179C-54AE-7A85-0EC5F73C4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862D5-FD4A-A6AE-299A-6B61103D2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6A8E9-312A-BDE5-15E9-03898F4FB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5631D-50B9-B18B-EEDD-A3EA4F75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4799F-BE9A-43C8-9AF3-2B151D2070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379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C23D96-F77C-57B0-EFE5-AD61F295B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C7A75-00B4-6D19-F641-AFF9E3733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8D8D5-A93D-0149-C9E6-87D13BB869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62E46-F050-4C49-16B0-2AD2F4185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DD296-BAEC-D6A7-8CCC-4E2CEB546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B4799F-BE9A-43C8-9AF3-2B151D2070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43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5B55EE-6591-4106-8871-68358EBF1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5334000"/>
            <a:ext cx="7467600" cy="5738292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Iskoola Pota" panose="020B0502040204020203" pitchFamily="34" charset="0"/>
              </a:rPr>
            </a:br>
            <a:br>
              <a:rPr lang="en-GB" sz="1800" b="1" dirty="0">
                <a:latin typeface="Book Antiqua" panose="02040602050305030304" pitchFamily="18" charset="0"/>
              </a:rPr>
            </a:br>
            <a:br>
              <a:rPr lang="en-GB" sz="2000" b="1" dirty="0">
                <a:latin typeface="Book Antiqua" panose="02040602050305030304" pitchFamily="18" charset="0"/>
              </a:rPr>
            </a:br>
            <a:br>
              <a:rPr lang="en-GB" sz="2000" b="1" dirty="0">
                <a:latin typeface="Book Antiqua" panose="02040602050305030304" pitchFamily="18" charset="0"/>
              </a:rPr>
            </a:br>
            <a:br>
              <a:rPr lang="en-GB" sz="2000" b="1" dirty="0">
                <a:latin typeface="Book Antiqua" panose="02040602050305030304" pitchFamily="18" charset="0"/>
              </a:rPr>
            </a:br>
            <a:r>
              <a:rPr lang="en-GB" sz="2000" i="1" dirty="0">
                <a:latin typeface="Book Antiqua" panose="02040602050305030304" pitchFamily="18" charset="0"/>
              </a:rPr>
              <a:t>Commemoration of World Food Day</a:t>
            </a:r>
            <a:br>
              <a:rPr lang="en-GB" sz="1800" b="1" i="1" dirty="0">
                <a:latin typeface="Comic Sans MS" panose="030F0702030302020204" pitchFamily="66" charset="0"/>
              </a:rPr>
            </a:br>
            <a:b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b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B45C14-3225-4202-BE8A-968D449B0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54" y="356170"/>
            <a:ext cx="752046" cy="10154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FECCDC-E1A3-458B-9723-43D4D6ADC8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99518"/>
            <a:ext cx="1170399" cy="1172082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273BF4DE-653F-E7BA-E5F6-0847EC205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600" y="1125501"/>
            <a:ext cx="7263423" cy="4894299"/>
          </a:xfrm>
        </p:spPr>
        <p:txBody>
          <a:bodyPr>
            <a:normAutofit/>
          </a:bodyPr>
          <a:lstStyle/>
          <a:p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Animal Sector Food Security </a:t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Measures to overcome the current crises,</a:t>
            </a:r>
            <a:br>
              <a:rPr lang="en-US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Way forward towards 2030</a:t>
            </a:r>
          </a:p>
          <a:p>
            <a:endParaRPr lang="en-GB" sz="2800" b="1" i="1" dirty="0">
              <a:latin typeface="Book Antiqua" panose="02040602050305030304" pitchFamily="18" charset="0"/>
            </a:endParaRPr>
          </a:p>
          <a:p>
            <a:endParaRPr lang="en-GB" b="1" dirty="0">
              <a:latin typeface="Book Antiqua" panose="02040602050305030304" pitchFamily="18" charset="0"/>
            </a:endParaRPr>
          </a:p>
          <a:p>
            <a:endParaRPr lang="en-GB" b="1" dirty="0">
              <a:latin typeface="Book Antiqua" panose="02040602050305030304" pitchFamily="18" charset="0"/>
            </a:endParaRPr>
          </a:p>
          <a:p>
            <a:endParaRPr lang="en-GB" b="1" dirty="0">
              <a:latin typeface="Book Antiqua" panose="02040602050305030304" pitchFamily="18" charset="0"/>
            </a:endParaRPr>
          </a:p>
          <a:p>
            <a:r>
              <a:rPr lang="en-GB" b="1" dirty="0" err="1">
                <a:latin typeface="Book Antiqua" panose="02040602050305030304" pitchFamily="18" charset="0"/>
              </a:rPr>
              <a:t>Hemali</a:t>
            </a:r>
            <a:r>
              <a:rPr lang="en-GB" b="1" dirty="0">
                <a:latin typeface="Book Antiqua" panose="02040602050305030304" pitchFamily="18" charset="0"/>
              </a:rPr>
              <a:t> Kothalawala</a:t>
            </a:r>
          </a:p>
          <a:p>
            <a:r>
              <a:rPr lang="en-GB" sz="1600" b="1" i="1" dirty="0" err="1">
                <a:latin typeface="Book Antiqua" panose="02040602050305030304" pitchFamily="18" charset="0"/>
              </a:rPr>
              <a:t>B.V.Sc</a:t>
            </a:r>
            <a:r>
              <a:rPr lang="en-GB" sz="1600" b="1" i="1" dirty="0">
                <a:latin typeface="Book Antiqua" panose="02040602050305030304" pitchFamily="18" charset="0"/>
              </a:rPr>
              <a:t>, </a:t>
            </a:r>
            <a:r>
              <a:rPr lang="en-GB" sz="1600" b="1" i="1" dirty="0" err="1">
                <a:latin typeface="Book Antiqua" panose="02040602050305030304" pitchFamily="18" charset="0"/>
              </a:rPr>
              <a:t>M.Sc</a:t>
            </a:r>
            <a:r>
              <a:rPr lang="en-GB" sz="1600" b="1" i="1" dirty="0">
                <a:latin typeface="Book Antiqua" panose="02040602050305030304" pitchFamily="18" charset="0"/>
              </a:rPr>
              <a:t>, </a:t>
            </a:r>
            <a:r>
              <a:rPr lang="en-GB" sz="1600" b="1" i="1" dirty="0" err="1">
                <a:latin typeface="Book Antiqua" panose="02040602050305030304" pitchFamily="18" charset="0"/>
              </a:rPr>
              <a:t>M.V.Sc</a:t>
            </a:r>
            <a:r>
              <a:rPr lang="en-GB" sz="1600" b="1" i="1" dirty="0">
                <a:latin typeface="Book Antiqua" panose="02040602050305030304" pitchFamily="18" charset="0"/>
              </a:rPr>
              <a:t>, </a:t>
            </a:r>
            <a:r>
              <a:rPr lang="en-GB" sz="1600" b="1" i="1" dirty="0" err="1">
                <a:latin typeface="Book Antiqua" panose="02040602050305030304" pitchFamily="18" charset="0"/>
              </a:rPr>
              <a:t>Ph.D</a:t>
            </a:r>
            <a:endParaRPr lang="en-GB" sz="1600" b="1" i="1" dirty="0">
              <a:latin typeface="Book Antiqua" panose="02040602050305030304" pitchFamily="18" charset="0"/>
            </a:endParaRPr>
          </a:p>
          <a:p>
            <a:endParaRPr lang="en-GB" b="1" i="1" dirty="0">
              <a:latin typeface="Book Antiqua" panose="02040602050305030304" pitchFamily="18" charset="0"/>
            </a:endParaRPr>
          </a:p>
          <a:p>
            <a:r>
              <a:rPr lang="en-GB" b="1" i="1" dirty="0">
                <a:latin typeface="Book Antiqua" panose="02040602050305030304" pitchFamily="18" charset="0"/>
              </a:rPr>
              <a:t>Director General </a:t>
            </a:r>
          </a:p>
          <a:p>
            <a:r>
              <a:rPr lang="en-GB" b="1" i="1" dirty="0">
                <a:latin typeface="Book Antiqua" panose="02040602050305030304" pitchFamily="18" charset="0"/>
              </a:rPr>
              <a:t>Department of Animal Production and Health</a:t>
            </a:r>
          </a:p>
        </p:txBody>
      </p:sp>
    </p:spTree>
    <p:extLst>
      <p:ext uri="{BB962C8B-B14F-4D97-AF65-F5344CB8AC3E}">
        <p14:creationId xmlns:p14="http://schemas.microsoft.com/office/powerpoint/2010/main" val="80094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BED9C-555B-1AE9-0F06-1170B6292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4073"/>
          </a:xfrm>
        </p:spPr>
        <p:txBody>
          <a:bodyPr>
            <a:norm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BAF3E-8183-9B6E-0143-8FEF92A79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0200"/>
            <a:ext cx="7886700" cy="45767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food security ? 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we secured in animal products ?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Livestock production in Sri Lanka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due to the economic crisis 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 forward towards 2030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91629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365F-9ADB-2C92-7789-802F1D118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914400"/>
            <a:ext cx="7086600" cy="5029200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Food Security ?</a:t>
            </a:r>
          </a:p>
        </p:txBody>
      </p:sp>
    </p:spTree>
    <p:extLst>
      <p:ext uri="{BB962C8B-B14F-4D97-AF65-F5344CB8AC3E}">
        <p14:creationId xmlns:p14="http://schemas.microsoft.com/office/powerpoint/2010/main" val="1946488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D58C2-1F94-7663-3D02-0B8AD1D46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065" y="159404"/>
            <a:ext cx="7543800" cy="551596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latin typeface="Book Antiqua" panose="02040602050305030304" pitchFamily="18" charset="0"/>
              </a:rPr>
              <a:t>What is Food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08D03-E599-F516-D102-ED80E1708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914400"/>
            <a:ext cx="7543801" cy="4572000"/>
          </a:xfrm>
        </p:spPr>
        <p:txBody>
          <a:bodyPr/>
          <a:lstStyle/>
          <a:p>
            <a:r>
              <a:rPr lang="en-GB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Food security is that all people, at all times, have </a:t>
            </a:r>
            <a:r>
              <a:rPr lang="en-GB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physical, social, and economic</a:t>
            </a:r>
            <a:r>
              <a:rPr lang="en-GB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access to </a:t>
            </a:r>
            <a:r>
              <a:rPr lang="en-GB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sufficient, safe, and nutritious food </a:t>
            </a:r>
            <a:r>
              <a:rPr lang="en-GB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that meets their food preferences and dietary needs for an active and healthy life     (United Nations’ Committee on World Food Security)  </a:t>
            </a:r>
            <a:r>
              <a:rPr lang="en-GB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sufficient, safe, and nutritious food that meets their food preferences and dietary </a:t>
            </a:r>
            <a:r>
              <a:rPr lang="en-GB" b="1" i="0" dirty="0">
                <a:solidFill>
                  <a:srgbClr val="FFFFFF"/>
                </a:solidFill>
                <a:effectLst/>
                <a:latin typeface="myriad-pro"/>
              </a:rPr>
              <a:t>needs for an active and healthy life.</a:t>
            </a:r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E38B992-8F15-082F-DD6B-1DEE6407FCE2}"/>
              </a:ext>
            </a:extLst>
          </p:cNvPr>
          <p:cNvSpPr/>
          <p:nvPr/>
        </p:nvSpPr>
        <p:spPr>
          <a:xfrm>
            <a:off x="1242059" y="2632456"/>
            <a:ext cx="6705600" cy="6948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Security 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6CD87A03-93B9-549D-8263-7FB5D6B86985}"/>
              </a:ext>
            </a:extLst>
          </p:cNvPr>
          <p:cNvSpPr/>
          <p:nvPr/>
        </p:nvSpPr>
        <p:spPr>
          <a:xfrm>
            <a:off x="1570850" y="3467221"/>
            <a:ext cx="457200" cy="21763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FCC0ED3D-C893-6EC1-3F54-C3FDE03CABEF}"/>
              </a:ext>
            </a:extLst>
          </p:cNvPr>
          <p:cNvSpPr/>
          <p:nvPr/>
        </p:nvSpPr>
        <p:spPr>
          <a:xfrm>
            <a:off x="4293310" y="3465466"/>
            <a:ext cx="457200" cy="21763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3CB30F-A6EE-18EE-23AE-4AA597E25545}"/>
              </a:ext>
            </a:extLst>
          </p:cNvPr>
          <p:cNvSpPr/>
          <p:nvPr/>
        </p:nvSpPr>
        <p:spPr>
          <a:xfrm>
            <a:off x="3506714" y="3857144"/>
            <a:ext cx="1856147" cy="10371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Accessibility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40B6FB-6B73-BFF8-58C7-1F9A90859AA0}"/>
              </a:ext>
            </a:extLst>
          </p:cNvPr>
          <p:cNvSpPr/>
          <p:nvPr/>
        </p:nvSpPr>
        <p:spPr>
          <a:xfrm>
            <a:off x="582961" y="3857144"/>
            <a:ext cx="1984333" cy="11451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Book Antiqua" panose="02040602050305030304" pitchFamily="18" charset="0"/>
            </a:endParaRPr>
          </a:p>
          <a:p>
            <a:pPr algn="ctr"/>
            <a:r>
              <a:rPr lang="en-GB" dirty="0">
                <a:latin typeface="Book Antiqua" panose="02040602050305030304" pitchFamily="18" charset="0"/>
              </a:rPr>
              <a:t>Availability </a:t>
            </a:r>
          </a:p>
          <a:p>
            <a:pPr algn="ctr"/>
            <a:endParaRPr lang="en-GB" dirty="0">
              <a:latin typeface="Book Antiqua" panose="0204060205030503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4D1786-3377-82A9-CA90-8D87F25C5800}"/>
              </a:ext>
            </a:extLst>
          </p:cNvPr>
          <p:cNvSpPr/>
          <p:nvPr/>
        </p:nvSpPr>
        <p:spPr>
          <a:xfrm>
            <a:off x="833844" y="4894303"/>
            <a:ext cx="2388411" cy="12500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Distribution 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Exchange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05EF03-4DBB-139D-3651-527A6A0EB256}"/>
              </a:ext>
            </a:extLst>
          </p:cNvPr>
          <p:cNvSpPr/>
          <p:nvPr/>
        </p:nvSpPr>
        <p:spPr>
          <a:xfrm>
            <a:off x="3824886" y="4887747"/>
            <a:ext cx="2283636" cy="12678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Affordability (Price)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 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Preference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A34ACAE2-9190-47D8-46AD-A25167438ABF}"/>
              </a:ext>
            </a:extLst>
          </p:cNvPr>
          <p:cNvSpPr/>
          <p:nvPr/>
        </p:nvSpPr>
        <p:spPr>
          <a:xfrm>
            <a:off x="7007897" y="3429000"/>
            <a:ext cx="457200" cy="21763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47351F-8F78-6BC8-3A8D-D39DF9095D43}"/>
              </a:ext>
            </a:extLst>
          </p:cNvPr>
          <p:cNvSpPr/>
          <p:nvPr/>
        </p:nvSpPr>
        <p:spPr>
          <a:xfrm>
            <a:off x="6504678" y="3847411"/>
            <a:ext cx="2056361" cy="11451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Utilization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40C40C-C996-CEC2-792E-119692FFC6BF}"/>
              </a:ext>
            </a:extLst>
          </p:cNvPr>
          <p:cNvSpPr/>
          <p:nvPr/>
        </p:nvSpPr>
        <p:spPr>
          <a:xfrm>
            <a:off x="6675224" y="4885418"/>
            <a:ext cx="2056360" cy="12678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Nutrition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</a:p>
        </p:txBody>
      </p:sp>
    </p:spTree>
    <p:extLst>
      <p:ext uri="{BB962C8B-B14F-4D97-AF65-F5344CB8AC3E}">
        <p14:creationId xmlns:p14="http://schemas.microsoft.com/office/powerpoint/2010/main" val="410579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055A0-C724-E242-D99A-A2AC2066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66800"/>
            <a:ext cx="7086600" cy="4648200"/>
          </a:xfrm>
        </p:spPr>
        <p:txBody>
          <a:bodyPr/>
          <a:lstStyle/>
          <a:p>
            <a:pPr algn="ctr"/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we secured in Animal Food                in Sri Lanka?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1200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94BB921-8B39-4455-9828-A196AF69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1D0AE1-85FE-44E0-87FD-B4E87516E58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F5AC159-A560-E6BD-3F8C-BBFF9D35D2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647416"/>
              </p:ext>
            </p:extLst>
          </p:nvPr>
        </p:nvGraphicFramePr>
        <p:xfrm>
          <a:off x="1148234" y="1066800"/>
          <a:ext cx="73914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8B62EF0-3FC0-334E-1A24-D447E11AA47C}"/>
              </a:ext>
            </a:extLst>
          </p:cNvPr>
          <p:cNvSpPr/>
          <p:nvPr/>
        </p:nvSpPr>
        <p:spPr>
          <a:xfrm>
            <a:off x="228600" y="1219200"/>
            <a:ext cx="2743200" cy="1295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b="1" dirty="0"/>
              <a:t>Sub sectors of livestock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i="1" dirty="0"/>
              <a:t>Poultry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i="1" dirty="0"/>
              <a:t>Dairy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i="1" dirty="0"/>
              <a:t>Goat &amp; swine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195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2339DD3-E983-277F-522A-C6765330D506}"/>
              </a:ext>
            </a:extLst>
          </p:cNvPr>
          <p:cNvSpPr txBox="1">
            <a:spLocks/>
          </p:cNvSpPr>
          <p:nvPr/>
        </p:nvSpPr>
        <p:spPr>
          <a:xfrm>
            <a:off x="838200" y="296863"/>
            <a:ext cx="7448550" cy="625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8A7016-8279-FF42-8B8A-5646E31A2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874" y="159405"/>
            <a:ext cx="7848601" cy="983596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Livestock production in Sri Lanka    2020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2465F67-D379-7797-0F40-FFB059F85A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525166"/>
              </p:ext>
            </p:extLst>
          </p:nvPr>
        </p:nvGraphicFramePr>
        <p:xfrm>
          <a:off x="790575" y="1295401"/>
          <a:ext cx="7848600" cy="4343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5927">
                  <a:extLst>
                    <a:ext uri="{9D8B030D-6E8A-4147-A177-3AD203B41FA5}">
                      <a16:colId xmlns:a16="http://schemas.microsoft.com/office/drawing/2014/main" val="1041200933"/>
                    </a:ext>
                  </a:extLst>
                </a:gridCol>
                <a:gridCol w="1318971">
                  <a:extLst>
                    <a:ext uri="{9D8B030D-6E8A-4147-A177-3AD203B41FA5}">
                      <a16:colId xmlns:a16="http://schemas.microsoft.com/office/drawing/2014/main" val="2201097649"/>
                    </a:ext>
                  </a:extLst>
                </a:gridCol>
                <a:gridCol w="1166868">
                  <a:extLst>
                    <a:ext uri="{9D8B030D-6E8A-4147-A177-3AD203B41FA5}">
                      <a16:colId xmlns:a16="http://schemas.microsoft.com/office/drawing/2014/main" val="589385948"/>
                    </a:ext>
                  </a:extLst>
                </a:gridCol>
                <a:gridCol w="1489459">
                  <a:extLst>
                    <a:ext uri="{9D8B030D-6E8A-4147-A177-3AD203B41FA5}">
                      <a16:colId xmlns:a16="http://schemas.microsoft.com/office/drawing/2014/main" val="2312777"/>
                    </a:ext>
                  </a:extLst>
                </a:gridCol>
                <a:gridCol w="1857375">
                  <a:extLst>
                    <a:ext uri="{9D8B030D-6E8A-4147-A177-3AD203B41FA5}">
                      <a16:colId xmlns:a16="http://schemas.microsoft.com/office/drawing/2014/main" val="3142636872"/>
                    </a:ext>
                  </a:extLst>
                </a:gridCol>
              </a:tblGrid>
              <a:tr h="1122923">
                <a:tc>
                  <a:txBody>
                    <a:bodyPr/>
                    <a:lstStyle/>
                    <a:p>
                      <a:r>
                        <a:rPr lang="en-GB" sz="2000" dirty="0"/>
                        <a:t>Type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Production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Imports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Unit price (Rs)</a:t>
                      </a:r>
                    </a:p>
                    <a:p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cap availability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75670"/>
                  </a:ext>
                </a:extLst>
              </a:tr>
              <a:tr h="1122923">
                <a:tc>
                  <a:txBody>
                    <a:bodyPr/>
                    <a:lstStyle/>
                    <a:p>
                      <a:r>
                        <a:rPr lang="en-GB" sz="2000" dirty="0"/>
                        <a:t>Chicken meat </a:t>
                      </a:r>
                      <a:r>
                        <a:rPr lang="en-GB" sz="1800" dirty="0"/>
                        <a:t>(000 Mt)</a:t>
                      </a:r>
                      <a:endParaRPr lang="en-GB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216.16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  No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565.60/kg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9.79 kg/y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138494"/>
                  </a:ext>
                </a:extLst>
              </a:tr>
              <a:tr h="1122923">
                <a:tc>
                  <a:txBody>
                    <a:bodyPr/>
                    <a:lstStyle/>
                    <a:p>
                      <a:r>
                        <a:rPr lang="en-GB" sz="2000" dirty="0"/>
                        <a:t>Eggs (millions)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2435.96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   No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17.52/egg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110.71(number)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35940"/>
                  </a:ext>
                </a:extLst>
              </a:tr>
              <a:tr h="974631">
                <a:tc>
                  <a:txBody>
                    <a:bodyPr/>
                    <a:lstStyle/>
                    <a:p>
                      <a:r>
                        <a:rPr lang="en-GB" sz="2000" dirty="0"/>
                        <a:t>Milk (</a:t>
                      </a:r>
                      <a:r>
                        <a:rPr lang="en-GB" sz="2000" dirty="0" err="1"/>
                        <a:t>Mil.litres</a:t>
                      </a:r>
                      <a:r>
                        <a:rPr lang="en-GB" sz="2000" dirty="0"/>
                        <a:t>)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414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748.8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80 /litre at FG</a:t>
                      </a:r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52.81 kg/y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18149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B92E68-10DA-65C7-4928-4C2C99E1C562}"/>
              </a:ext>
            </a:extLst>
          </p:cNvPr>
          <p:cNvSpPr/>
          <p:nvPr/>
        </p:nvSpPr>
        <p:spPr>
          <a:xfrm>
            <a:off x="790575" y="2447764"/>
            <a:ext cx="7848601" cy="2018081"/>
          </a:xfrm>
          <a:prstGeom prst="roundRect">
            <a:avLst/>
          </a:prstGeom>
          <a:solidFill>
            <a:schemeClr val="lt1">
              <a:alpha val="0"/>
            </a:schemeClr>
          </a:solidFill>
          <a:ln w="34925">
            <a:solidFill>
              <a:srgbClr val="C00000">
                <a:alpha val="96000"/>
              </a:srgb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30B6675-2971-7868-1D7E-6CFBCB9D6C29}"/>
              </a:ext>
            </a:extLst>
          </p:cNvPr>
          <p:cNvSpPr/>
          <p:nvPr/>
        </p:nvSpPr>
        <p:spPr>
          <a:xfrm>
            <a:off x="714375" y="4615453"/>
            <a:ext cx="7924800" cy="831196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BCB2327-AB1A-2B88-25F9-0948BB29E162}"/>
              </a:ext>
            </a:extLst>
          </p:cNvPr>
          <p:cNvSpPr/>
          <p:nvPr/>
        </p:nvSpPr>
        <p:spPr>
          <a:xfrm>
            <a:off x="3728567" y="4785582"/>
            <a:ext cx="960350" cy="511459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38 % </a:t>
            </a:r>
          </a:p>
        </p:txBody>
      </p:sp>
      <p:sp>
        <p:nvSpPr>
          <p:cNvPr id="12" name="Explosion: 8 Points 11">
            <a:extLst>
              <a:ext uri="{FF2B5EF4-FFF2-40B4-BE49-F238E27FC236}">
                <a16:creationId xmlns:a16="http://schemas.microsoft.com/office/drawing/2014/main" id="{8A6351C6-FA9F-6DF3-2E1A-7E9968C0B68B}"/>
              </a:ext>
            </a:extLst>
          </p:cNvPr>
          <p:cNvSpPr/>
          <p:nvPr/>
        </p:nvSpPr>
        <p:spPr>
          <a:xfrm>
            <a:off x="4876800" y="4876800"/>
            <a:ext cx="1828800" cy="162836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USD 320 million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6F06E3F-27BC-3EB1-41CA-AB720D3A5295}"/>
              </a:ext>
            </a:extLst>
          </p:cNvPr>
          <p:cNvSpPr/>
          <p:nvPr/>
        </p:nvSpPr>
        <p:spPr>
          <a:xfrm>
            <a:off x="3190562" y="3122513"/>
            <a:ext cx="1229038" cy="511459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100%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B737BDFD-8E0E-4EC9-8340-89BB951FC0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5112793"/>
              </p:ext>
            </p:extLst>
          </p:nvPr>
        </p:nvGraphicFramePr>
        <p:xfrm>
          <a:off x="628650" y="457200"/>
          <a:ext cx="7886700" cy="5719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5417E6-38C1-4B42-ADAD-7BB55FD8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1D0AE1-85FE-44E0-87FD-B4E87516E58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8A264ED-0134-4611-B7FD-F3DBFBEDC60A}"/>
              </a:ext>
            </a:extLst>
          </p:cNvPr>
          <p:cNvSpPr/>
          <p:nvPr/>
        </p:nvSpPr>
        <p:spPr>
          <a:xfrm>
            <a:off x="1524000" y="4419600"/>
            <a:ext cx="838199" cy="30997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100 fold </a:t>
            </a:r>
          </a:p>
        </p:txBody>
      </p:sp>
    </p:spTree>
    <p:extLst>
      <p:ext uri="{BB962C8B-B14F-4D97-AF65-F5344CB8AC3E}">
        <p14:creationId xmlns:p14="http://schemas.microsoft.com/office/powerpoint/2010/main" val="2689609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5D76-8339-C6DC-49A5-4ADD77AFA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" y="152400"/>
            <a:ext cx="7543800" cy="685801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Poultry Sector</a:t>
            </a:r>
            <a:b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651BC7-4889-4ADF-7B48-A3F850927F4B}"/>
              </a:ext>
            </a:extLst>
          </p:cNvPr>
          <p:cNvSpPr txBox="1"/>
          <p:nvPr/>
        </p:nvSpPr>
        <p:spPr>
          <a:xfrm>
            <a:off x="381000" y="495300"/>
            <a:ext cx="8458199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Poultry sector  has shown a phenomenal growth over past few decades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developed as an industry with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technology (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closed houses, battery cages ,etc..)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scale breeder farms (GP farms, parent farms)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scale processing establishments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scale feed manufactures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integration of Day old chicks, Animal feed, Veterinary drugs and Extension markets to enhance the efficiency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quality standards (ISO 9000,HACCP,ISO 22000,etc..)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Highly import dependant (Layer parent DOC, feed raw materials, drugs and equipment's 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addition is around 40-50% </a:t>
            </a:r>
            <a:endParaRPr lang="en-GB" sz="2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61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4">
            <a:extLst>
              <a:ext uri="{FF2B5EF4-FFF2-40B4-BE49-F238E27FC236}">
                <a16:creationId xmlns:a16="http://schemas.microsoft.com/office/drawing/2014/main" id="{ADAEA41E-7C13-35D3-F799-ABFF4109D3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00" y="2894012"/>
            <a:ext cx="3962400" cy="2439987"/>
          </a:xfrm>
        </p:spPr>
      </p:pic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11D6EAC8-2E55-4F78-D6C8-3322D4333ABD}"/>
              </a:ext>
            </a:extLst>
          </p:cNvPr>
          <p:cNvSpPr/>
          <p:nvPr/>
        </p:nvSpPr>
        <p:spPr>
          <a:xfrm>
            <a:off x="1193799" y="1926858"/>
            <a:ext cx="4440238" cy="9144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F5D424-F19C-A79B-759B-08C7CC0B0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8" y="2743200"/>
            <a:ext cx="368776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256801-9810-58E7-8401-2439F27C4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01600"/>
            <a:ext cx="3687763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99D20E64-D9ED-F1FD-1922-07EE1F6415B8}"/>
              </a:ext>
            </a:extLst>
          </p:cNvPr>
          <p:cNvSpPr/>
          <p:nvPr/>
        </p:nvSpPr>
        <p:spPr>
          <a:xfrm>
            <a:off x="228600" y="2491154"/>
            <a:ext cx="1717672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Before 1980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9E34C02-3E31-BBAE-C3F0-5761575A0DDF}"/>
              </a:ext>
            </a:extLst>
          </p:cNvPr>
          <p:cNvSpPr/>
          <p:nvPr/>
        </p:nvSpPr>
        <p:spPr>
          <a:xfrm>
            <a:off x="4806950" y="2122853"/>
            <a:ext cx="1517650" cy="825501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2020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FAF0AB-9E11-D841-2748-6846E04F3982}"/>
              </a:ext>
            </a:extLst>
          </p:cNvPr>
          <p:cNvSpPr/>
          <p:nvPr/>
        </p:nvSpPr>
        <p:spPr>
          <a:xfrm>
            <a:off x="128587" y="242887"/>
            <a:ext cx="4440238" cy="82550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solidFill>
                  <a:srgbClr val="000099"/>
                </a:solidFill>
              </a:rPr>
              <a:t>Poultry sector transformation  as an industry </a:t>
            </a:r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F34C2E-F177-3760-DE82-842C0FE850E8}"/>
              </a:ext>
            </a:extLst>
          </p:cNvPr>
          <p:cNvSpPr/>
          <p:nvPr/>
        </p:nvSpPr>
        <p:spPr>
          <a:xfrm>
            <a:off x="1193799" y="5573486"/>
            <a:ext cx="2819401" cy="3701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Backyard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6F3BB6-7C72-F5CF-9B26-D0BABD3F24E0}"/>
              </a:ext>
            </a:extLst>
          </p:cNvPr>
          <p:cNvSpPr/>
          <p:nvPr/>
        </p:nvSpPr>
        <p:spPr>
          <a:xfrm>
            <a:off x="5463378" y="5611586"/>
            <a:ext cx="2819401" cy="664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Commercial industry with high tech.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5B1F5E-AB81-5216-CBB4-52DB72F3B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152400"/>
            <a:ext cx="7543800" cy="381000"/>
          </a:xfrm>
        </p:spPr>
        <p:txBody>
          <a:bodyPr>
            <a:noAutofit/>
          </a:bodyPr>
          <a:lstStyle/>
          <a:p>
            <a:pPr algn="ctr"/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Poultry production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96305AA-5481-833B-AAE5-6554F73FBD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1846025"/>
              </p:ext>
            </p:extLst>
          </p:nvPr>
        </p:nvGraphicFramePr>
        <p:xfrm>
          <a:off x="1438170" y="609600"/>
          <a:ext cx="6267659" cy="2962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7DCE2AC-34E3-5A2D-0739-EF0497284D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417763"/>
              </p:ext>
            </p:extLst>
          </p:nvPr>
        </p:nvGraphicFramePr>
        <p:xfrm>
          <a:off x="381000" y="3638338"/>
          <a:ext cx="4191000" cy="3100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4EB30A5-2549-1854-72FE-99C4E7AE7C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727176"/>
              </p:ext>
            </p:extLst>
          </p:nvPr>
        </p:nvGraphicFramePr>
        <p:xfrm>
          <a:off x="4791808" y="3638339"/>
          <a:ext cx="4191000" cy="3100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5DC57-FDAE-49E8-4B5F-A7FAC6B61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322995"/>
          </a:xfrm>
        </p:spPr>
        <p:txBody>
          <a:bodyPr>
            <a:noAutofit/>
          </a:bodyPr>
          <a:lstStyle/>
          <a:p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 Feed Production (000 Mt)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CBC394D-67E0-AF3A-9975-5C2D001BEE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706279"/>
              </p:ext>
            </p:extLst>
          </p:nvPr>
        </p:nvGraphicFramePr>
        <p:xfrm>
          <a:off x="800100" y="647280"/>
          <a:ext cx="7734300" cy="2339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195037587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336327444"/>
                    </a:ext>
                  </a:extLst>
                </a:gridCol>
                <a:gridCol w="1678901">
                  <a:extLst>
                    <a:ext uri="{9D8B030D-6E8A-4147-A177-3AD203B41FA5}">
                      <a16:colId xmlns:a16="http://schemas.microsoft.com/office/drawing/2014/main" val="3350425956"/>
                    </a:ext>
                  </a:extLst>
                </a:gridCol>
                <a:gridCol w="1445299">
                  <a:extLst>
                    <a:ext uri="{9D8B030D-6E8A-4147-A177-3AD203B41FA5}">
                      <a16:colId xmlns:a16="http://schemas.microsoft.com/office/drawing/2014/main" val="1417217465"/>
                    </a:ext>
                  </a:extLst>
                </a:gridCol>
              </a:tblGrid>
              <a:tr h="645321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(2016)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</a:t>
                      </a:r>
                    </a:p>
                    <a:p>
                      <a:pPr algn="ct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416878"/>
                  </a:ext>
                </a:extLst>
              </a:tr>
              <a:tr h="40428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Poultry feed (commercial)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1025.93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522033"/>
                  </a:ext>
                </a:extLst>
              </a:tr>
              <a:tr h="36875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Cattle 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333517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 mixed (layer feed)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449813"/>
                  </a:ext>
                </a:extLst>
              </a:tr>
              <a:tr h="368755">
                <a:tc>
                  <a:txBody>
                    <a:bodyPr/>
                    <a:lstStyle/>
                    <a:p>
                      <a:r>
                        <a:rPr lang="en-GB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feed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1,078.65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48600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D104C3B-E744-09FB-B9AB-D7D2AB38C7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021299"/>
              </p:ext>
            </p:extLst>
          </p:nvPr>
        </p:nvGraphicFramePr>
        <p:xfrm>
          <a:off x="787791" y="4191000"/>
          <a:ext cx="7760260" cy="2111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60209">
                  <a:extLst>
                    <a:ext uri="{9D8B030D-6E8A-4147-A177-3AD203B41FA5}">
                      <a16:colId xmlns:a16="http://schemas.microsoft.com/office/drawing/2014/main" val="3498673615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87749178"/>
                    </a:ext>
                  </a:extLst>
                </a:gridCol>
                <a:gridCol w="2071049">
                  <a:extLst>
                    <a:ext uri="{9D8B030D-6E8A-4147-A177-3AD203B41FA5}">
                      <a16:colId xmlns:a16="http://schemas.microsoft.com/office/drawing/2014/main" val="2109612241"/>
                    </a:ext>
                  </a:extLst>
                </a:gridCol>
                <a:gridCol w="1447802">
                  <a:extLst>
                    <a:ext uri="{9D8B030D-6E8A-4147-A177-3AD203B41FA5}">
                      <a16:colId xmlns:a16="http://schemas.microsoft.com/office/drawing/2014/main" val="3914945128"/>
                    </a:ext>
                  </a:extLst>
                </a:gridCol>
              </a:tblGrid>
              <a:tr h="42873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Local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Imports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70910"/>
                  </a:ext>
                </a:extLst>
              </a:tr>
              <a:tr h="42873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Maize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410086"/>
                  </a:ext>
                </a:extLst>
              </a:tr>
              <a:tr h="42873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Wheat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646499"/>
                  </a:ext>
                </a:extLst>
              </a:tr>
              <a:tr h="42873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512059"/>
                  </a:ext>
                </a:extLst>
              </a:tr>
              <a:tr h="34248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Fish meal &amp; MBM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612074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70CA8A7E-5A27-35F7-A6CD-56E50921F96E}"/>
              </a:ext>
            </a:extLst>
          </p:cNvPr>
          <p:cNvSpPr txBox="1">
            <a:spLocks/>
          </p:cNvSpPr>
          <p:nvPr/>
        </p:nvSpPr>
        <p:spPr>
          <a:xfrm>
            <a:off x="800100" y="3581400"/>
            <a:ext cx="7912658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 feed raw material production &amp; imports (000 Mt) - 2021</a:t>
            </a:r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3917E858-BE98-0BE3-8613-071002B59899}"/>
              </a:ext>
            </a:extLst>
          </p:cNvPr>
          <p:cNvSpPr/>
          <p:nvPr/>
        </p:nvSpPr>
        <p:spPr>
          <a:xfrm>
            <a:off x="3810000" y="4800600"/>
            <a:ext cx="2301240" cy="1981200"/>
          </a:xfrm>
          <a:prstGeom prst="irregularSeal1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USD  390 million</a:t>
            </a:r>
          </a:p>
        </p:txBody>
      </p:sp>
    </p:spTree>
    <p:extLst>
      <p:ext uri="{BB962C8B-B14F-4D97-AF65-F5344CB8AC3E}">
        <p14:creationId xmlns:p14="http://schemas.microsoft.com/office/powerpoint/2010/main" val="381100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7843AB3C-F283-A29F-748D-D0B4E55F6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3200" b="1" dirty="0">
                <a:solidFill>
                  <a:srgbClr val="C00000"/>
                </a:solidFill>
                <a:latin typeface="Book Antiqua" panose="02040602050305030304" pitchFamily="18" charset="0"/>
                <a:cs typeface="Andalus" pitchFamily="18" charset="0"/>
              </a:rPr>
              <a:t>Dairy Sector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55190-8F04-5489-A3DA-0C705ADC9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8229600" cy="5715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>
                <a:latin typeface="Book Antiqua" pitchFamily="18" charset="0"/>
              </a:rPr>
              <a:t>Milk production has been a “traditional practice” which has survived thousands of years in Sri Lanka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400" dirty="0"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>
                <a:latin typeface="Book Antiqua" pitchFamily="18" charset="0"/>
              </a:rPr>
              <a:t>Over 85 % of the farms are small scale(&lt; 10 cattle/buffalo)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>
                <a:latin typeface="Book Antiqua" pitchFamily="18" charset="0"/>
              </a:rPr>
              <a:t>Still a subsistence level farming practice</a:t>
            </a:r>
          </a:p>
          <a:p>
            <a:pPr>
              <a:defRPr/>
            </a:pPr>
            <a:r>
              <a:rPr lang="en-US" sz="2400" dirty="0">
                <a:latin typeface="Book Antiqua" pitchFamily="18" charset="0"/>
              </a:rPr>
              <a:t>Highly depend on family </a:t>
            </a:r>
            <a:r>
              <a:rPr lang="en-US" sz="2400" dirty="0" err="1">
                <a:latin typeface="Book Antiqua" pitchFamily="18" charset="0"/>
              </a:rPr>
              <a:t>labour</a:t>
            </a:r>
            <a:r>
              <a:rPr lang="en-US" sz="2400" dirty="0">
                <a:latin typeface="Book Antiqua" pitchFamily="18" charset="0"/>
              </a:rPr>
              <a:t> </a:t>
            </a:r>
          </a:p>
          <a:p>
            <a:pPr>
              <a:defRPr/>
            </a:pPr>
            <a:endParaRPr lang="en-US" sz="2400" dirty="0">
              <a:latin typeface="Book Antiqua" pitchFamily="18" charset="0"/>
            </a:endParaRPr>
          </a:p>
          <a:p>
            <a:pPr>
              <a:defRPr/>
            </a:pPr>
            <a:r>
              <a:rPr lang="en-US" sz="2400" dirty="0">
                <a:latin typeface="Book Antiqua" pitchFamily="18" charset="0"/>
              </a:rPr>
              <a:t>Mainly a secondary income generating source (&gt;85%)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>
                <a:latin typeface="Book Antiqua" pitchFamily="18" charset="0"/>
              </a:rPr>
              <a:t>Milk is a </a:t>
            </a:r>
            <a:r>
              <a:rPr lang="en-US" sz="2400" dirty="0">
                <a:solidFill>
                  <a:srgbClr val="0000CC"/>
                </a:solidFill>
                <a:latin typeface="Book Antiqua" pitchFamily="18" charset="0"/>
              </a:rPr>
              <a:t>‘cash crop</a:t>
            </a:r>
            <a:r>
              <a:rPr lang="en-US" sz="2400" dirty="0">
                <a:latin typeface="Book Antiqua" pitchFamily="18" charset="0"/>
              </a:rPr>
              <a:t>’ for small scale dairy farmers; converting their family </a:t>
            </a:r>
            <a:r>
              <a:rPr lang="en-US" sz="2400" dirty="0" err="1">
                <a:latin typeface="Book Antiqua" pitchFamily="18" charset="0"/>
              </a:rPr>
              <a:t>labour</a:t>
            </a:r>
            <a:r>
              <a:rPr lang="en-US" sz="2400" dirty="0">
                <a:latin typeface="Book Antiqua" pitchFamily="18" charset="0"/>
              </a:rPr>
              <a:t> into a value added market commodity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400" dirty="0"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i="1" dirty="0">
                <a:solidFill>
                  <a:srgbClr val="2806BA"/>
                </a:solidFill>
                <a:latin typeface="Book Antiqua" pitchFamily="18" charset="0"/>
              </a:rPr>
              <a:t>Plays an important role in rural economy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i="1" dirty="0">
                <a:solidFill>
                  <a:srgbClr val="2806BA"/>
                </a:solidFill>
                <a:latin typeface="Book Antiqua" pitchFamily="18" charset="0"/>
              </a:rPr>
              <a:t>Shows slow growth rate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400" dirty="0"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2400" dirty="0"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DF8C240-8367-594B-6491-6E820F580F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363150"/>
              </p:ext>
            </p:extLst>
          </p:nvPr>
        </p:nvGraphicFramePr>
        <p:xfrm>
          <a:off x="160774" y="990600"/>
          <a:ext cx="4324350" cy="35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B648D5B-C116-E1BC-6E1D-948FE39CAC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1882237"/>
              </p:ext>
            </p:extLst>
          </p:nvPr>
        </p:nvGraphicFramePr>
        <p:xfrm>
          <a:off x="4490986" y="3049589"/>
          <a:ext cx="4492240" cy="3355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F565B359-990E-1084-46C9-1C9D68EF71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88766" y="304800"/>
            <a:ext cx="3566467" cy="533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>
                <a:latin typeface="Book Antiqua" panose="02040602050305030304" pitchFamily="18" charset="0"/>
                <a:ea typeface="Andalus"/>
                <a:cs typeface="Andalus"/>
              </a:rPr>
              <a:t>Dairy Sector Trends</a:t>
            </a:r>
          </a:p>
        </p:txBody>
      </p:sp>
    </p:spTree>
    <p:extLst>
      <p:ext uri="{BB962C8B-B14F-4D97-AF65-F5344CB8AC3E}">
        <p14:creationId xmlns:p14="http://schemas.microsoft.com/office/powerpoint/2010/main" val="227066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623A7A-6905-4918-82DE-AB88CA5C5D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186845"/>
              </p:ext>
            </p:extLst>
          </p:nvPr>
        </p:nvGraphicFramePr>
        <p:xfrm>
          <a:off x="609600" y="381000"/>
          <a:ext cx="80772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F92A439-FA09-8E29-A80D-32ACE3BB4F82}"/>
              </a:ext>
            </a:extLst>
          </p:cNvPr>
          <p:cNvSpPr/>
          <p:nvPr/>
        </p:nvSpPr>
        <p:spPr>
          <a:xfrm>
            <a:off x="5029200" y="2209800"/>
            <a:ext cx="3657600" cy="1676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C00000"/>
                </a:solidFill>
              </a:rPr>
              <a:t>Increasing growth rate in demand (9-10%/year)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Increasing  income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Urbanisation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Socio-economic factors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etc…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5ADEDB9-D9D2-E43A-7798-9DD2F2CE270E}"/>
              </a:ext>
            </a:extLst>
          </p:cNvPr>
          <p:cNvSpPr/>
          <p:nvPr/>
        </p:nvSpPr>
        <p:spPr>
          <a:xfrm>
            <a:off x="6781800" y="4724400"/>
            <a:ext cx="1752600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Growth rate 4%</a:t>
            </a:r>
          </a:p>
        </p:txBody>
      </p:sp>
    </p:spTree>
    <p:extLst>
      <p:ext uri="{BB962C8B-B14F-4D97-AF65-F5344CB8AC3E}">
        <p14:creationId xmlns:p14="http://schemas.microsoft.com/office/powerpoint/2010/main" val="364069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270AF519-B4ED-94A9-0F7A-E7975896FC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331788"/>
            <a:ext cx="49022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>
                <a:latin typeface="Book Antiqua" panose="02040602050305030304" pitchFamily="18" charset="0"/>
                <a:ea typeface="Andalus"/>
                <a:cs typeface="Andalus"/>
              </a:rPr>
              <a:t>Dairy Sector Transformation  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2156389A-8758-0E15-2EEB-2053083AE8A0}"/>
              </a:ext>
            </a:extLst>
          </p:cNvPr>
          <p:cNvSpPr/>
          <p:nvPr/>
        </p:nvSpPr>
        <p:spPr>
          <a:xfrm>
            <a:off x="239713" y="1782763"/>
            <a:ext cx="3189287" cy="552450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/>
              <a:t>Traditional practice  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9EC4B584-8DE2-7E14-A493-49839C21E0A2}"/>
              </a:ext>
            </a:extLst>
          </p:cNvPr>
          <p:cNvSpPr/>
          <p:nvPr/>
        </p:nvSpPr>
        <p:spPr>
          <a:xfrm>
            <a:off x="3221038" y="2522101"/>
            <a:ext cx="2265362" cy="1013262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/>
              <a:t>Livelihood support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3EDFE307-BC4D-2AB1-DB8B-C3BAAAC5900C}"/>
              </a:ext>
            </a:extLst>
          </p:cNvPr>
          <p:cNvSpPr/>
          <p:nvPr/>
        </p:nvSpPr>
        <p:spPr>
          <a:xfrm>
            <a:off x="5583238" y="3586214"/>
            <a:ext cx="3330575" cy="5715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/>
              <a:t> Dairy Industry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1C12EC-0B8D-42C1-AB0F-5015CEF0D4F5}"/>
              </a:ext>
            </a:extLst>
          </p:cNvPr>
          <p:cNvSpPr/>
          <p:nvPr/>
        </p:nvSpPr>
        <p:spPr>
          <a:xfrm>
            <a:off x="266700" y="2392363"/>
            <a:ext cx="2833688" cy="1143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Fulfils family  requirements (milk, fertiliser and draught power)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6CE04E-D59B-93C6-14FB-6789D8A8157C}"/>
              </a:ext>
            </a:extLst>
          </p:cNvPr>
          <p:cNvSpPr/>
          <p:nvPr/>
        </p:nvSpPr>
        <p:spPr>
          <a:xfrm>
            <a:off x="3219730" y="3677339"/>
            <a:ext cx="2163483" cy="8232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</a:rPr>
              <a:t>Milk ‘cash crop’ 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7F56FA-4FB1-7F24-E85F-B551CE5D9D5E}"/>
              </a:ext>
            </a:extLst>
          </p:cNvPr>
          <p:cNvSpPr/>
          <p:nvPr/>
        </p:nvSpPr>
        <p:spPr>
          <a:xfrm>
            <a:off x="5651989" y="4166418"/>
            <a:ext cx="3067050" cy="470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MSMEs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E6EB7D-58CD-8315-8E3C-0635F8579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3" y="3449346"/>
            <a:ext cx="1715648" cy="1187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6D059E-2B21-43A8-ED13-E2FA066D9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89" y="4355433"/>
            <a:ext cx="1606194" cy="13954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6E3CFE-5920-0C99-82B3-6F39D7668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297" y="4097940"/>
            <a:ext cx="2873636" cy="19104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8F0DBB-EC01-C0B9-FA62-57912B5C6C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3682" y="5049838"/>
            <a:ext cx="2961480" cy="18081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7C5D396-64C5-0AF0-A762-2848F1C2966C}"/>
              </a:ext>
            </a:extLst>
          </p:cNvPr>
          <p:cNvCxnSpPr>
            <a:cxnSpLocks/>
          </p:cNvCxnSpPr>
          <p:nvPr/>
        </p:nvCxnSpPr>
        <p:spPr>
          <a:xfrm flipH="1">
            <a:off x="5502275" y="862013"/>
            <a:ext cx="104775" cy="5899150"/>
          </a:xfrm>
          <a:prstGeom prst="line">
            <a:avLst/>
          </a:prstGeom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Arrow: Curved Down 25">
            <a:extLst>
              <a:ext uri="{FF2B5EF4-FFF2-40B4-BE49-F238E27FC236}">
                <a16:creationId xmlns:a16="http://schemas.microsoft.com/office/drawing/2014/main" id="{09F4B546-72DB-33ED-69CA-52EC2612057C}"/>
              </a:ext>
            </a:extLst>
          </p:cNvPr>
          <p:cNvSpPr/>
          <p:nvPr/>
        </p:nvSpPr>
        <p:spPr>
          <a:xfrm>
            <a:off x="5229513" y="2778806"/>
            <a:ext cx="1728266" cy="707553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6445A2-CC0D-1C3C-10C6-925C2C0E5CC2}"/>
              </a:ext>
            </a:extLst>
          </p:cNvPr>
          <p:cNvSpPr/>
          <p:nvPr/>
        </p:nvSpPr>
        <p:spPr>
          <a:xfrm>
            <a:off x="5892930" y="2015169"/>
            <a:ext cx="2947185" cy="46869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Technical Interventions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B97FC9-9FAE-2800-7D53-7FFC78C50C40}"/>
              </a:ext>
            </a:extLst>
          </p:cNvPr>
          <p:cNvSpPr/>
          <p:nvPr/>
        </p:nvSpPr>
        <p:spPr>
          <a:xfrm>
            <a:off x="5867400" y="787052"/>
            <a:ext cx="2998247" cy="649628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Policy initiatives for PPP</a:t>
            </a:r>
          </a:p>
        </p:txBody>
      </p:sp>
      <p:sp>
        <p:nvSpPr>
          <p:cNvPr id="30" name="Arrow: Up 29">
            <a:extLst>
              <a:ext uri="{FF2B5EF4-FFF2-40B4-BE49-F238E27FC236}">
                <a16:creationId xmlns:a16="http://schemas.microsoft.com/office/drawing/2014/main" id="{C3153F14-F39B-9D2D-6C02-DE52F6AB463B}"/>
              </a:ext>
            </a:extLst>
          </p:cNvPr>
          <p:cNvSpPr/>
          <p:nvPr/>
        </p:nvSpPr>
        <p:spPr>
          <a:xfrm>
            <a:off x="7064422" y="6377982"/>
            <a:ext cx="2362200" cy="505680"/>
          </a:xfrm>
          <a:prstGeom prst="upArrow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Incentives</a:t>
            </a:r>
          </a:p>
        </p:txBody>
      </p:sp>
      <p:sp>
        <p:nvSpPr>
          <p:cNvPr id="31" name="Arrow: Up 30">
            <a:extLst>
              <a:ext uri="{FF2B5EF4-FFF2-40B4-BE49-F238E27FC236}">
                <a16:creationId xmlns:a16="http://schemas.microsoft.com/office/drawing/2014/main" id="{CA18679C-8981-182C-BD59-22030D4E4E10}"/>
              </a:ext>
            </a:extLst>
          </p:cNvPr>
          <p:cNvSpPr/>
          <p:nvPr/>
        </p:nvSpPr>
        <p:spPr>
          <a:xfrm>
            <a:off x="2676525" y="5962650"/>
            <a:ext cx="2352675" cy="430213"/>
          </a:xfrm>
          <a:prstGeom prst="upArrow">
            <a:avLst/>
          </a:prstGeom>
          <a:solidFill>
            <a:srgbClr val="FF33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Subsidies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8E1EA8-5E73-139C-0A88-54CB7F1ABD69}"/>
              </a:ext>
            </a:extLst>
          </p:cNvPr>
          <p:cNvSpPr/>
          <p:nvPr/>
        </p:nvSpPr>
        <p:spPr>
          <a:xfrm>
            <a:off x="5881688" y="1486544"/>
            <a:ext cx="2993223" cy="468698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Entrepreneurship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888EE6-F07E-9C40-584E-CE7A9B920909}"/>
              </a:ext>
            </a:extLst>
          </p:cNvPr>
          <p:cNvSpPr/>
          <p:nvPr/>
        </p:nvSpPr>
        <p:spPr>
          <a:xfrm>
            <a:off x="5807861" y="4611345"/>
            <a:ext cx="3067050" cy="470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Large &amp; Mega farms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21E534-29E3-D0CD-BB5E-C5380B0174B0}"/>
              </a:ext>
            </a:extLst>
          </p:cNvPr>
          <p:cNvSpPr/>
          <p:nvPr/>
        </p:nvSpPr>
        <p:spPr>
          <a:xfrm>
            <a:off x="5907165" y="2576980"/>
            <a:ext cx="2947185" cy="46869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e- Extension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21" grpId="0" animBg="1"/>
      <p:bldP spid="2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055A0-C724-E242-D99A-A2AC2066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66800"/>
            <a:ext cx="7086600" cy="4648200"/>
          </a:xfrm>
        </p:spPr>
        <p:txBody>
          <a:bodyPr/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due to economic crisis</a:t>
            </a:r>
            <a:b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95E4E35-C35D-DC7A-B276-03183754551C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7886700" cy="47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981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6B3DD1-37AF-03E3-B9A0-DB3076C7A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28600"/>
            <a:ext cx="7543800" cy="762000"/>
          </a:xfrm>
        </p:spPr>
        <p:txBody>
          <a:bodyPr>
            <a:noAutofit/>
          </a:bodyPr>
          <a:lstStyle/>
          <a:p>
            <a:pPr algn="ctr"/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Livestock production in 2020-2021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10616-F85D-91D6-9BA9-D28D3E6DB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089" y="1447800"/>
            <a:ext cx="7887821" cy="4953000"/>
          </a:xfrm>
        </p:spPr>
        <p:txBody>
          <a:bodyPr>
            <a:normAutofit/>
          </a:bodyPr>
          <a:lstStyle/>
          <a:p>
            <a:r>
              <a:rPr lang="en-GB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change 2020 …2021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Milk production growth -  +4.4 %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Egg production growth - +4.5%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Chicken meat production  growth - +9.5 % 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Livestock sector showed improvement in 2021 compared to 2020</a:t>
            </a:r>
          </a:p>
          <a:p>
            <a:endParaRPr lang="en-GB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Central Bank of Sri Lanka,2021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754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F9878-328E-0780-7DDD-D09923BBA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7886700" cy="47307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on production (2022)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D52FB3E-5E84-FC44-3789-4726E603B8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4646707"/>
              </p:ext>
            </p:extLst>
          </p:nvPr>
        </p:nvGraphicFramePr>
        <p:xfrm>
          <a:off x="609600" y="1676400"/>
          <a:ext cx="8167369" cy="49274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75046">
                  <a:extLst>
                    <a:ext uri="{9D8B030D-6E8A-4147-A177-3AD203B41FA5}">
                      <a16:colId xmlns:a16="http://schemas.microsoft.com/office/drawing/2014/main" val="1709960517"/>
                    </a:ext>
                  </a:extLst>
                </a:gridCol>
                <a:gridCol w="2181213">
                  <a:extLst>
                    <a:ext uri="{9D8B030D-6E8A-4147-A177-3AD203B41FA5}">
                      <a16:colId xmlns:a16="http://schemas.microsoft.com/office/drawing/2014/main" val="4223247601"/>
                    </a:ext>
                  </a:extLst>
                </a:gridCol>
                <a:gridCol w="1896305">
                  <a:extLst>
                    <a:ext uri="{9D8B030D-6E8A-4147-A177-3AD203B41FA5}">
                      <a16:colId xmlns:a16="http://schemas.microsoft.com/office/drawing/2014/main" val="130652691"/>
                    </a:ext>
                  </a:extLst>
                </a:gridCol>
                <a:gridCol w="1914805">
                  <a:extLst>
                    <a:ext uri="{9D8B030D-6E8A-4147-A177-3AD203B41FA5}">
                      <a16:colId xmlns:a16="http://schemas.microsoft.com/office/drawing/2014/main" val="2756076690"/>
                    </a:ext>
                  </a:extLst>
                </a:gridCol>
              </a:tblGrid>
              <a:tr h="426350">
                <a:tc gridSpan="4">
                  <a:txBody>
                    <a:bodyPr/>
                    <a:lstStyle/>
                    <a:p>
                      <a:pPr marL="67945" algn="l">
                        <a:lnSpc>
                          <a:spcPts val="1340"/>
                        </a:lnSpc>
                      </a:pPr>
                      <a:endParaRPr lang="en-US" sz="2400" b="1" dirty="0">
                        <a:effectLst/>
                      </a:endParaRPr>
                    </a:p>
                    <a:p>
                      <a:pPr marL="67945" algn="l">
                        <a:lnSpc>
                          <a:spcPts val="1340"/>
                        </a:lnSpc>
                      </a:pPr>
                      <a:r>
                        <a:rPr lang="en-US" sz="2400" b="1" dirty="0">
                          <a:effectLst/>
                        </a:rPr>
                        <a:t>Livestock Production Drop-2022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Iskoola Pota" panose="020B0502040204020203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049503"/>
                  </a:ext>
                </a:extLst>
              </a:tr>
              <a:tr h="426350">
                <a:tc>
                  <a:txBody>
                    <a:bodyPr/>
                    <a:lstStyle/>
                    <a:p>
                      <a:pPr marL="67945" algn="l">
                        <a:lnSpc>
                          <a:spcPts val="1340"/>
                        </a:lnSpc>
                        <a:spcBef>
                          <a:spcPts val="25"/>
                        </a:spcBef>
                      </a:pP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l">
                        <a:lnSpc>
                          <a:spcPts val="1340"/>
                        </a:lnSpc>
                        <a:spcBef>
                          <a:spcPts val="25"/>
                        </a:spcBef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  <a:spcBef>
                          <a:spcPts val="25"/>
                        </a:spcBef>
                      </a:pP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  <a:spcBef>
                          <a:spcPts val="25"/>
                        </a:spcBef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Milk (ML)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tabLst>
                          <a:tab pos="734060" algn="l"/>
                        </a:tabLs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Chicken	meat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(000 Mt)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Eggs (million)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65686560"/>
                  </a:ext>
                </a:extLst>
              </a:tr>
              <a:tr h="426350">
                <a:tc>
                  <a:txBody>
                    <a:bodyPr/>
                    <a:lstStyle/>
                    <a:p>
                      <a:pPr marL="67945" algn="l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l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production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2934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84965800"/>
                  </a:ext>
                </a:extLst>
              </a:tr>
              <a:tr h="498387">
                <a:tc>
                  <a:txBody>
                    <a:bodyPr/>
                    <a:lstStyle/>
                    <a:p>
                      <a:pPr marL="67945" algn="l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l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forecast(earlier)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3017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11612539"/>
                  </a:ext>
                </a:extLst>
              </a:tr>
              <a:tr h="426350">
                <a:tc>
                  <a:txBody>
                    <a:bodyPr/>
                    <a:lstStyle/>
                    <a:p>
                      <a:pPr marL="67945" algn="l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l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adjusted forecast 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1963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87948148"/>
                  </a:ext>
                </a:extLst>
              </a:tr>
              <a:tr h="495284">
                <a:tc>
                  <a:txBody>
                    <a:bodyPr/>
                    <a:lstStyle/>
                    <a:p>
                      <a:pPr marL="67945" algn="l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l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drop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95.00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1054.00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87953735"/>
                  </a:ext>
                </a:extLst>
              </a:tr>
              <a:tr h="426350">
                <a:tc>
                  <a:txBody>
                    <a:bodyPr/>
                    <a:lstStyle/>
                    <a:p>
                      <a:pPr marL="106045" algn="l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6045" algn="l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drop (%)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19.8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340"/>
                        </a:lnSpc>
                      </a:pP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lnSpc>
                          <a:spcPts val="134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34.9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62327884"/>
                  </a:ext>
                </a:extLst>
              </a:tr>
              <a:tr h="441714">
                <a:tc>
                  <a:txBody>
                    <a:bodyPr/>
                    <a:lstStyle/>
                    <a:p>
                      <a:pPr marL="67945" algn="l">
                        <a:lnSpc>
                          <a:spcPts val="134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5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5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 farm (&gt;50%)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19482345"/>
                  </a:ext>
                </a:extLst>
              </a:tr>
              <a:tr h="426350">
                <a:tc>
                  <a:txBody>
                    <a:bodyPr/>
                    <a:lstStyle/>
                    <a:p>
                      <a:pPr marL="67945" algn="l">
                        <a:lnSpc>
                          <a:spcPts val="134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 farm (15%)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14594825"/>
                  </a:ext>
                </a:extLst>
              </a:tr>
              <a:tr h="438544">
                <a:tc>
                  <a:txBody>
                    <a:bodyPr/>
                    <a:lstStyle/>
                    <a:p>
                      <a:pPr marL="67945" algn="l">
                        <a:lnSpc>
                          <a:spcPts val="1340"/>
                        </a:lnSpc>
                      </a:pP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endParaRPr lang="en-GB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Decrease imported milk 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</a:pP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8883765"/>
                  </a:ext>
                </a:extLst>
              </a:tr>
              <a:tr h="426350">
                <a:tc gridSpan="3"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endParaRPr lang="en-US" sz="2000" i="1" dirty="0">
                        <a:effectLst/>
                      </a:endParaRPr>
                    </a:p>
                    <a:p>
                      <a:pPr marL="67945">
                        <a:lnSpc>
                          <a:spcPts val="1350"/>
                        </a:lnSpc>
                      </a:pPr>
                      <a:r>
                        <a:rPr lang="en-US" sz="2000" i="1" dirty="0">
                          <a:effectLst/>
                        </a:rPr>
                        <a:t>Source: Department of Animal Production and Health</a:t>
                      </a:r>
                      <a:endParaRPr lang="en-GB" sz="20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Iskoola Pota" panose="020B0502040204020203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Iskoola Pota" panose="020B0502040204020203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486950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11D9111-F21F-8D8C-54E0-450B4DD08BCF}"/>
              </a:ext>
            </a:extLst>
          </p:cNvPr>
          <p:cNvSpPr/>
          <p:nvPr/>
        </p:nvSpPr>
        <p:spPr>
          <a:xfrm>
            <a:off x="367031" y="4343400"/>
            <a:ext cx="8534400" cy="533400"/>
          </a:xfrm>
          <a:prstGeom prst="rect">
            <a:avLst/>
          </a:prstGeom>
          <a:solidFill>
            <a:schemeClr val="lt1">
              <a:alpha val="0"/>
            </a:schemeClr>
          </a:solidFill>
          <a:ln w="3492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A198011C-AAAC-6045-567A-529BB56D47B8}"/>
              </a:ext>
            </a:extLst>
          </p:cNvPr>
          <p:cNvSpPr/>
          <p:nvPr/>
        </p:nvSpPr>
        <p:spPr>
          <a:xfrm>
            <a:off x="5410200" y="4800600"/>
            <a:ext cx="3290569" cy="1735852"/>
          </a:xfrm>
          <a:prstGeom prst="irregularSeal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 Availability </a:t>
            </a:r>
          </a:p>
          <a:p>
            <a:pPr algn="ctr"/>
            <a:r>
              <a:rPr lang="en-GB" b="1" dirty="0">
                <a:solidFill>
                  <a:srgbClr val="C00000"/>
                </a:solidFill>
              </a:rPr>
              <a:t>drop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1D64ADC-EE30-63E2-AD53-335C3EB4D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854" y="160077"/>
            <a:ext cx="2624611" cy="16003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48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BD0CBD-563E-E359-BB56-134555BDB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0195"/>
            <a:ext cx="7886700" cy="701675"/>
          </a:xfrm>
        </p:spPr>
        <p:txBody>
          <a:bodyPr>
            <a:norm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on prises (2022)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75FE4A8E-A531-71AD-CCA5-04295601C6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6879406"/>
              </p:ext>
            </p:extLst>
          </p:nvPr>
        </p:nvGraphicFramePr>
        <p:xfrm>
          <a:off x="620850" y="1786045"/>
          <a:ext cx="7699132" cy="43425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3747">
                  <a:extLst>
                    <a:ext uri="{9D8B030D-6E8A-4147-A177-3AD203B41FA5}">
                      <a16:colId xmlns:a16="http://schemas.microsoft.com/office/drawing/2014/main" val="32101448"/>
                    </a:ext>
                  </a:extLst>
                </a:gridCol>
                <a:gridCol w="2344402">
                  <a:extLst>
                    <a:ext uri="{9D8B030D-6E8A-4147-A177-3AD203B41FA5}">
                      <a16:colId xmlns:a16="http://schemas.microsoft.com/office/drawing/2014/main" val="238277726"/>
                    </a:ext>
                  </a:extLst>
                </a:gridCol>
                <a:gridCol w="2055103">
                  <a:extLst>
                    <a:ext uri="{9D8B030D-6E8A-4147-A177-3AD203B41FA5}">
                      <a16:colId xmlns:a16="http://schemas.microsoft.com/office/drawing/2014/main" val="3067063219"/>
                    </a:ext>
                  </a:extLst>
                </a:gridCol>
                <a:gridCol w="2305880">
                  <a:extLst>
                    <a:ext uri="{9D8B030D-6E8A-4147-A177-3AD203B41FA5}">
                      <a16:colId xmlns:a16="http://schemas.microsoft.com/office/drawing/2014/main" val="1464314797"/>
                    </a:ext>
                  </a:extLst>
                </a:gridCol>
              </a:tblGrid>
              <a:tr h="534850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Chicken Meat(Rs/kg)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Eggs(Rs/egg)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Fresh milk(Rs/l)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00112138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42.77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88162724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70.51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06219694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1995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93.72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2.57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10.8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40721270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132.96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90841354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202.93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88251677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327.91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10863988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388.26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86.00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64929101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531.49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21.48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92.00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50706944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90049014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637.11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24.91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105.00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8127984"/>
                  </a:ext>
                </a:extLst>
              </a:tr>
              <a:tr h="34615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1350.00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50.00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150.00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50644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6D08FA8-0A36-705F-885A-ED5EE620F0A5}"/>
              </a:ext>
            </a:extLst>
          </p:cNvPr>
          <p:cNvSpPr/>
          <p:nvPr/>
        </p:nvSpPr>
        <p:spPr>
          <a:xfrm>
            <a:off x="2383723" y="2622385"/>
            <a:ext cx="1299849" cy="71030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5 year av. </a:t>
            </a:r>
          </a:p>
          <a:p>
            <a:pPr algn="ctr"/>
            <a:r>
              <a:rPr lang="en-GB" dirty="0"/>
              <a:t>41 %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B850BA7-E94C-1CBE-58E7-28F7EB31275A}"/>
              </a:ext>
            </a:extLst>
          </p:cNvPr>
          <p:cNvSpPr/>
          <p:nvPr/>
        </p:nvSpPr>
        <p:spPr>
          <a:xfrm>
            <a:off x="4538984" y="2616606"/>
            <a:ext cx="1303246" cy="71030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 5 year av.</a:t>
            </a:r>
          </a:p>
          <a:p>
            <a:pPr algn="ctr"/>
            <a:r>
              <a:rPr lang="en-GB" dirty="0"/>
              <a:t>46 %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B0834D-4738-8EBB-51D7-2046C33DC091}"/>
              </a:ext>
            </a:extLst>
          </p:cNvPr>
          <p:cNvSpPr/>
          <p:nvPr/>
        </p:nvSpPr>
        <p:spPr>
          <a:xfrm>
            <a:off x="6697642" y="2632924"/>
            <a:ext cx="1303246" cy="71030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5 year av.</a:t>
            </a:r>
          </a:p>
          <a:p>
            <a:pPr algn="ctr"/>
            <a:r>
              <a:rPr lang="en-GB" dirty="0"/>
              <a:t>56 %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ECC8F6-DADC-4146-7466-8CA50C8DD27A}"/>
              </a:ext>
            </a:extLst>
          </p:cNvPr>
          <p:cNvSpPr/>
          <p:nvPr/>
        </p:nvSpPr>
        <p:spPr>
          <a:xfrm>
            <a:off x="493574" y="5447875"/>
            <a:ext cx="7886700" cy="710307"/>
          </a:xfrm>
          <a:prstGeom prst="roundRect">
            <a:avLst/>
          </a:prstGeom>
          <a:solidFill>
            <a:srgbClr val="C00000">
              <a:alpha val="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C9DB26F-6FA2-7F71-C401-F9AF006489A1}"/>
              </a:ext>
            </a:extLst>
          </p:cNvPr>
          <p:cNvSpPr/>
          <p:nvPr/>
        </p:nvSpPr>
        <p:spPr>
          <a:xfrm>
            <a:off x="2714156" y="5591121"/>
            <a:ext cx="1101132" cy="30923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112 %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B82412-FE95-94F5-7C79-6E953D909CFD}"/>
              </a:ext>
            </a:extLst>
          </p:cNvPr>
          <p:cNvSpPr/>
          <p:nvPr/>
        </p:nvSpPr>
        <p:spPr>
          <a:xfrm>
            <a:off x="4741097" y="5529674"/>
            <a:ext cx="1101133" cy="37068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101 %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59ADEBA-4A09-FCD1-2898-D55ECA274539}"/>
              </a:ext>
            </a:extLst>
          </p:cNvPr>
          <p:cNvSpPr/>
          <p:nvPr/>
        </p:nvSpPr>
        <p:spPr>
          <a:xfrm>
            <a:off x="7044309" y="5540941"/>
            <a:ext cx="1101133" cy="36532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42 %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E3B564A-380F-E080-EA3C-4ACC9697EE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981605"/>
              </p:ext>
            </p:extLst>
          </p:nvPr>
        </p:nvGraphicFramePr>
        <p:xfrm>
          <a:off x="493574" y="6124335"/>
          <a:ext cx="8029576" cy="493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7076">
                  <a:extLst>
                    <a:ext uri="{9D8B030D-6E8A-4147-A177-3AD203B41FA5}">
                      <a16:colId xmlns:a16="http://schemas.microsoft.com/office/drawing/2014/main" val="255258141"/>
                    </a:ext>
                  </a:extLst>
                </a:gridCol>
                <a:gridCol w="1882500">
                  <a:extLst>
                    <a:ext uri="{9D8B030D-6E8A-4147-A177-3AD203B41FA5}">
                      <a16:colId xmlns:a16="http://schemas.microsoft.com/office/drawing/2014/main" val="1442921944"/>
                    </a:ext>
                  </a:extLst>
                </a:gridCol>
              </a:tblGrid>
              <a:tr h="493504"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endParaRPr lang="en-US" sz="20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Iskoola Pota" panose="020B0502040204020203" pitchFamily="34" charset="0"/>
                      </a:endParaRPr>
                    </a:p>
                    <a:p>
                      <a:pPr marL="67945">
                        <a:lnSpc>
                          <a:spcPts val="1350"/>
                        </a:lnSpc>
                      </a:pP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a:t>Source</a:t>
                      </a:r>
                      <a:r>
                        <a:rPr lang="en-US" sz="20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a:t>: Department of Animal Production and Health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Iskoola Pota" panose="020B0502040204020203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a:t> 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Iskoola Pota" panose="020B0502040204020203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966732"/>
                  </a:ext>
                </a:extLst>
              </a:tr>
            </a:tbl>
          </a:graphicData>
        </a:graphic>
      </p:graphicFrame>
      <p:sp>
        <p:nvSpPr>
          <p:cNvPr id="2" name="Explosion: 14 Points 1">
            <a:extLst>
              <a:ext uri="{FF2B5EF4-FFF2-40B4-BE49-F238E27FC236}">
                <a16:creationId xmlns:a16="http://schemas.microsoft.com/office/drawing/2014/main" id="{C17576F5-B846-6EA9-6EF4-801984441309}"/>
              </a:ext>
            </a:extLst>
          </p:cNvPr>
          <p:cNvSpPr/>
          <p:nvPr/>
        </p:nvSpPr>
        <p:spPr>
          <a:xfrm>
            <a:off x="5079702" y="3771591"/>
            <a:ext cx="3330718" cy="1808019"/>
          </a:xfrm>
          <a:prstGeom prst="irregularSeal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Affordability</a:t>
            </a:r>
          </a:p>
          <a:p>
            <a:pPr algn="ctr"/>
            <a:r>
              <a:rPr lang="en-GB" b="1" dirty="0">
                <a:solidFill>
                  <a:srgbClr val="C00000"/>
                </a:solidFill>
              </a:rPr>
              <a:t>drop</a:t>
            </a:r>
          </a:p>
        </p:txBody>
      </p:sp>
      <p:pic>
        <p:nvPicPr>
          <p:cNvPr id="1026" name="Picture 2" descr="The New Humanitarian | How Sri Lanka went from topping Lonely Planet's list  to almost 30% hunger levels">
            <a:extLst>
              <a:ext uri="{FF2B5EF4-FFF2-40B4-BE49-F238E27FC236}">
                <a16:creationId xmlns:a16="http://schemas.microsoft.com/office/drawing/2014/main" id="{7B067B25-BBDF-984C-720B-2386A8DD08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0" t="8539" r="3263" b="8600"/>
          <a:stretch/>
        </p:blipFill>
        <p:spPr bwMode="auto">
          <a:xfrm>
            <a:off x="5889911" y="170201"/>
            <a:ext cx="2918707" cy="18080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7F800199-2F53-E1AA-0E6D-B75959D4283C}"/>
              </a:ext>
            </a:extLst>
          </p:cNvPr>
          <p:cNvSpPr/>
          <p:nvPr/>
        </p:nvSpPr>
        <p:spPr>
          <a:xfrm>
            <a:off x="2209801" y="4341311"/>
            <a:ext cx="2354770" cy="124981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High impact</a:t>
            </a:r>
          </a:p>
        </p:txBody>
      </p:sp>
    </p:spTree>
    <p:extLst>
      <p:ext uri="{BB962C8B-B14F-4D97-AF65-F5344CB8AC3E}">
        <p14:creationId xmlns:p14="http://schemas.microsoft.com/office/powerpoint/2010/main" val="186313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17FD5-3F06-255E-D7B2-E408CEF19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90600"/>
            <a:ext cx="7467600" cy="4800599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 forward towards 2030</a:t>
            </a:r>
          </a:p>
        </p:txBody>
      </p:sp>
    </p:spTree>
    <p:extLst>
      <p:ext uri="{BB962C8B-B14F-4D97-AF65-F5344CB8AC3E}">
        <p14:creationId xmlns:p14="http://schemas.microsoft.com/office/powerpoint/2010/main" val="1637444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07E3A11B-405E-2676-264E-3BCA48B10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7200"/>
            <a:ext cx="7886700" cy="473074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Way-forward towards 2030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D64DF-0A80-4066-93EC-08FE5B52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339" y="1866900"/>
            <a:ext cx="7886700" cy="3543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800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r>
              <a:rPr lang="en-GB" sz="2800" b="1" dirty="0">
                <a:solidFill>
                  <a:srgbClr val="0000CC"/>
                </a:solidFill>
                <a:latin typeface="Book Antiqua" panose="02040602050305030304" pitchFamily="18" charset="0"/>
              </a:rPr>
              <a:t>Dairy Sector </a:t>
            </a:r>
          </a:p>
          <a:p>
            <a:pPr marL="0" indent="0" algn="ctr">
              <a:buNone/>
            </a:pPr>
            <a:endParaRPr lang="en-GB" sz="2800" dirty="0">
              <a:latin typeface="Book Antiqua" panose="02040602050305030304" pitchFamily="18" charset="0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en-GB" sz="2800" dirty="0">
                <a:latin typeface="Book Antiqua" panose="02040602050305030304" pitchFamily="18" charset="0"/>
              </a:rPr>
              <a:t>Increase milk production by accelerating the growth to achieve 100% self sufficiency by 2030</a:t>
            </a:r>
          </a:p>
        </p:txBody>
      </p:sp>
    </p:spTree>
    <p:extLst>
      <p:ext uri="{BB962C8B-B14F-4D97-AF65-F5344CB8AC3E}">
        <p14:creationId xmlns:p14="http://schemas.microsoft.com/office/powerpoint/2010/main" val="1790601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B25F4-0A1C-42E7-AF2E-BCBAE8392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231" y="1149313"/>
            <a:ext cx="7883613" cy="4572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400" b="1" dirty="0">
                <a:latin typeface="Book Antiqua" panose="02040602050305030304" pitchFamily="18" charset="0"/>
              </a:rPr>
              <a:t>Transform subsistence level farms </a:t>
            </a:r>
          </a:p>
          <a:p>
            <a:pPr marL="0" indent="0">
              <a:buNone/>
            </a:pPr>
            <a:r>
              <a:rPr lang="en-GB" sz="2400" b="1" dirty="0">
                <a:latin typeface="Book Antiqua" panose="02040602050305030304" pitchFamily="18" charset="0"/>
              </a:rPr>
              <a:t>     into profit oriented systems (15,000 farms</a:t>
            </a:r>
            <a:r>
              <a:rPr lang="en-GB" sz="2800" b="1" dirty="0">
                <a:latin typeface="Book Antiqua" panose="02040602050305030304" pitchFamily="18" charset="0"/>
              </a:rPr>
              <a:t>)  </a:t>
            </a:r>
          </a:p>
          <a:p>
            <a:r>
              <a:rPr lang="en-GB" sz="2000" dirty="0">
                <a:latin typeface="Book Antiqua" panose="02040602050305030304" pitchFamily="18" charset="0"/>
              </a:rPr>
              <a:t>Business Models for MSMEs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Book Antiqua" panose="02040602050305030304" pitchFamily="18" charset="0"/>
              </a:rPr>
              <a:t>Key Performance Indicators (KPIs)</a:t>
            </a:r>
          </a:p>
          <a:p>
            <a:endParaRPr lang="en-GB" sz="2400" dirty="0">
              <a:latin typeface="Book Antiqua" panose="0204060205030503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>
                <a:latin typeface="Book Antiqua" panose="02040602050305030304" pitchFamily="18" charset="0"/>
              </a:rPr>
              <a:t>Facilitate large &amp; mega dairy farms</a:t>
            </a:r>
          </a:p>
          <a:p>
            <a:pPr marL="0" indent="0">
              <a:buNone/>
            </a:pPr>
            <a:r>
              <a:rPr lang="en-GB" dirty="0">
                <a:solidFill>
                  <a:srgbClr val="0000CC"/>
                </a:solidFill>
                <a:latin typeface="Book Antiqua" panose="02040602050305030304" pitchFamily="18" charset="0"/>
              </a:rPr>
              <a:t>   </a:t>
            </a:r>
            <a:endParaRPr lang="en-GB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GB" dirty="0">
              <a:latin typeface="Book Antiqua" panose="0204060205030503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>
                <a:latin typeface="Book Antiqua" panose="02040602050305030304" pitchFamily="18" charset="0"/>
              </a:rPr>
              <a:t>Develop climate smart dairy models to increase production efficiency</a:t>
            </a:r>
            <a:endParaRPr lang="en-GB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8AA31A-8E1F-4566-B267-4076F492FF5B}"/>
              </a:ext>
            </a:extLst>
          </p:cNvPr>
          <p:cNvSpPr/>
          <p:nvPr/>
        </p:nvSpPr>
        <p:spPr>
          <a:xfrm>
            <a:off x="567888" y="6057251"/>
            <a:ext cx="7696199" cy="5671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through productivity &amp; profits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ADAB33-AF9E-2C2C-9ACB-299F2127B156}"/>
              </a:ext>
            </a:extLst>
          </p:cNvPr>
          <p:cNvSpPr txBox="1"/>
          <p:nvPr/>
        </p:nvSpPr>
        <p:spPr>
          <a:xfrm>
            <a:off x="838200" y="228600"/>
            <a:ext cx="6019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Book Antiqua" panose="02040602050305030304" pitchFamily="18" charset="0"/>
              </a:rPr>
              <a:t>Strategies  </a:t>
            </a:r>
            <a:endParaRPr lang="en-GB" sz="3200" b="1" dirty="0"/>
          </a:p>
        </p:txBody>
      </p:sp>
      <p:pic>
        <p:nvPicPr>
          <p:cNvPr id="4" name="Picture 4" descr="Successes and achievements in Monaragala District | Daily FT">
            <a:extLst>
              <a:ext uri="{FF2B5EF4-FFF2-40B4-BE49-F238E27FC236}">
                <a16:creationId xmlns:a16="http://schemas.microsoft.com/office/drawing/2014/main" id="{9CB87B64-48E2-B9C7-5965-4666F8A02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07827"/>
            <a:ext cx="2209800" cy="16577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F62EC1-0E58-6D7A-31CB-7CA118559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735" y="2488459"/>
            <a:ext cx="2486269" cy="1881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8587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D8908-F8F3-4CBA-A83A-F3520CBE3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2086"/>
            <a:ext cx="8039099" cy="5257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GB" sz="2400" dirty="0">
              <a:latin typeface="Book Antiqua" panose="0204060205030503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>
                <a:latin typeface="Book Antiqua" panose="02040602050305030304" pitchFamily="18" charset="0"/>
              </a:rPr>
              <a:t>Introduce high yielding fodder </a:t>
            </a:r>
          </a:p>
          <a:p>
            <a:pPr marL="0" indent="0">
              <a:buNone/>
            </a:pPr>
            <a:r>
              <a:rPr lang="en-GB" sz="2400" dirty="0">
                <a:latin typeface="Book Antiqua" panose="02040602050305030304" pitchFamily="18" charset="0"/>
              </a:rPr>
              <a:t>    varieties to increase production efficiency 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400" dirty="0">
              <a:latin typeface="Book Antiqua" panose="0204060205030503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>
                <a:latin typeface="Book Antiqua" panose="02040602050305030304" pitchFamily="18" charset="0"/>
              </a:rPr>
              <a:t>Develop PPP in extension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>
                <a:latin typeface="Book Antiqua" panose="02040602050305030304" pitchFamily="18" charset="0"/>
              </a:rPr>
              <a:t>Focused farmer group </a:t>
            </a:r>
            <a:r>
              <a:rPr lang="en-GB" sz="2400" dirty="0" err="1">
                <a:latin typeface="Book Antiqua" panose="02040602050305030304" pitchFamily="18" charset="0"/>
              </a:rPr>
              <a:t>approch</a:t>
            </a:r>
            <a:endParaRPr lang="en-GB" sz="24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GB" sz="2400" dirty="0">
                <a:latin typeface="Book Antiqua" panose="02040602050305030304" pitchFamily="18" charset="0"/>
              </a:rPr>
              <a:t>  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>
                <a:latin typeface="Book Antiqua" panose="02040602050305030304" pitchFamily="18" charset="0"/>
              </a:rPr>
              <a:t>Introduce e-Extension (IT based awareness)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400" dirty="0">
              <a:latin typeface="Book Antiqua" panose="0204060205030503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GB" sz="2400" dirty="0">
              <a:latin typeface="Book Antiqua" panose="0204060205030503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57EA12-274F-DDA9-B16C-A7257FE86E66}"/>
              </a:ext>
            </a:extLst>
          </p:cNvPr>
          <p:cNvSpPr/>
          <p:nvPr/>
        </p:nvSpPr>
        <p:spPr>
          <a:xfrm>
            <a:off x="614207" y="5486400"/>
            <a:ext cx="7696199" cy="11287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through new interventions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8EA30E-611D-B3F5-94FE-F489ACC32A6F}"/>
              </a:ext>
            </a:extLst>
          </p:cNvPr>
          <p:cNvSpPr txBox="1"/>
          <p:nvPr/>
        </p:nvSpPr>
        <p:spPr>
          <a:xfrm>
            <a:off x="838200" y="228600"/>
            <a:ext cx="6019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Book Antiqua" panose="02040602050305030304" pitchFamily="18" charset="0"/>
              </a:rPr>
              <a:t>Strategies  </a:t>
            </a:r>
            <a:endParaRPr lang="en-GB" sz="3200" b="1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6C51FFF-C9D0-EB2F-FD68-772162995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6768" y="520987"/>
            <a:ext cx="3048000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8855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4BE41-25CB-4ABC-A465-AA51DB02D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881" y="1388949"/>
            <a:ext cx="8039098" cy="462161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PPP in service providing activities 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local production of veterinary vaccines, drugs, feed additives</a:t>
            </a:r>
          </a:p>
          <a:p>
            <a:r>
              <a:rPr lang="en-GB" sz="2400" i="1" dirty="0"/>
              <a:t>Facilitate local vaccines</a:t>
            </a:r>
          </a:p>
          <a:p>
            <a:r>
              <a:rPr lang="en-GB" sz="2400" i="1" dirty="0"/>
              <a:t>Joint ventures (Private sector)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1A3D41-6315-E1D2-DF1F-7AF157627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6043"/>
            <a:ext cx="7886700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Book Antiqua" panose="02040602050305030304" pitchFamily="18" charset="0"/>
              </a:rPr>
              <a:t>Strategies  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384E47-FEFE-A2BF-9713-46ABD8C87017}"/>
              </a:ext>
            </a:extLst>
          </p:cNvPr>
          <p:cNvSpPr/>
          <p:nvPr/>
        </p:nvSpPr>
        <p:spPr>
          <a:xfrm>
            <a:off x="647701" y="5257800"/>
            <a:ext cx="7696199" cy="1143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through PPP  </a:t>
            </a: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098D6D17-00EC-FA48-45D3-5597093AF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"/>
            <a:ext cx="2819400" cy="18606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80143A-275B-3776-EBAE-EA5454BFC6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" r="13690"/>
          <a:stretch/>
        </p:blipFill>
        <p:spPr>
          <a:xfrm>
            <a:off x="5883094" y="3301752"/>
            <a:ext cx="2879906" cy="15948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1774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3169C-815D-70DF-A27D-8372681F2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685800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Way-forward towards 2030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50911-7D32-B580-0D1F-9C5590A60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7886700" cy="411480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Poultry Sector </a:t>
            </a:r>
          </a:p>
          <a:p>
            <a:pPr algn="ctr"/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self sufficient ( &gt; 80%) in animal feed inputs by facilitating maize and soya growers </a:t>
            </a:r>
          </a:p>
          <a:p>
            <a:pPr algn="ctr">
              <a:buFont typeface="Wingdings" panose="05000000000000000000" pitchFamily="2" charset="2"/>
              <a:buChar char="q"/>
            </a:pPr>
            <a:endParaRPr lang="en-GB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increase exports of chicken meat and eggs substantially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526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8716F-9012-6F12-01F3-904CF05E9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534400" cy="48053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growers (Maize, Soya bean) -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DoA,CB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processors (Fish meal/MBM) - 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DoF,BOI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family poultry with locally available  feed rations in rural areas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BA955F-653A-D1BA-11C2-5EB67932843F}"/>
              </a:ext>
            </a:extLst>
          </p:cNvPr>
          <p:cNvSpPr/>
          <p:nvPr/>
        </p:nvSpPr>
        <p:spPr>
          <a:xfrm>
            <a:off x="819151" y="5181601"/>
            <a:ext cx="7696199" cy="1143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 the import dependency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5540F0-7184-4DDD-8014-3A5276687B68}"/>
              </a:ext>
            </a:extLst>
          </p:cNvPr>
          <p:cNvSpPr txBox="1"/>
          <p:nvPr/>
        </p:nvSpPr>
        <p:spPr>
          <a:xfrm>
            <a:off x="6287400" y="-3112021"/>
            <a:ext cx="77255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Book Antiqua" panose="02040602050305030304" pitchFamily="18" charset="0"/>
              </a:rPr>
              <a:t>Strategies  </a:t>
            </a:r>
            <a:endParaRPr lang="en-GB" sz="3200" b="1" dirty="0"/>
          </a:p>
        </p:txBody>
      </p:sp>
      <p:pic>
        <p:nvPicPr>
          <p:cNvPr id="1026" name="Picture 2" descr="Sri Lanka's prisoners to be deployed for maize cultivation">
            <a:extLst>
              <a:ext uri="{FF2B5EF4-FFF2-40B4-BE49-F238E27FC236}">
                <a16:creationId xmlns:a16="http://schemas.microsoft.com/office/drawing/2014/main" id="{FA5FFE17-1B33-26DC-A3C0-8F57442D0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943" y="152400"/>
            <a:ext cx="2090057" cy="1831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A1F87744-D363-9D78-CFA2-015D37206D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83991"/>
            <a:ext cx="7886700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Book Antiqua" panose="02040602050305030304" pitchFamily="18" charset="0"/>
              </a:rPr>
              <a:t>Strategies 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290959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D8908-F8F3-4CBA-A83A-F3520CBE3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7886700" cy="5257800"/>
          </a:xfrm>
        </p:spPr>
        <p:txBody>
          <a:bodyPr>
            <a:norm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latin typeface="Book Antiqua" panose="02040602050305030304" pitchFamily="18" charset="0"/>
              </a:rPr>
              <a:t>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Export 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Facilitation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Better Coordination – MoH &amp; </a:t>
            </a:r>
            <a:r>
              <a:rPr lang="en-GB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MoFA</a:t>
            </a:r>
            <a:endParaRPr lang="en-GB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Strengthen the regulatory mechanism </a:t>
            </a:r>
          </a:p>
          <a:p>
            <a:pPr marR="0" lvl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Veterinary Public Health certification</a:t>
            </a:r>
          </a:p>
          <a:p>
            <a:pPr marR="0" lvl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GAHP certification </a:t>
            </a:r>
            <a:endParaRPr kumimoji="0" lang="en-GB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GB" sz="2400" b="1" dirty="0">
              <a:latin typeface="Book Antiqua" panose="0204060205030503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57EA12-274F-DDA9-B16C-A7257FE86E66}"/>
              </a:ext>
            </a:extLst>
          </p:cNvPr>
          <p:cNvSpPr/>
          <p:nvPr/>
        </p:nvSpPr>
        <p:spPr>
          <a:xfrm>
            <a:off x="645189" y="5257800"/>
            <a:ext cx="7696199" cy="118905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Foreign Earnings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08C171-82C8-6EC5-482A-BF30EDE85831}"/>
              </a:ext>
            </a:extLst>
          </p:cNvPr>
          <p:cNvSpPr txBox="1"/>
          <p:nvPr/>
        </p:nvSpPr>
        <p:spPr>
          <a:xfrm>
            <a:off x="838200" y="304800"/>
            <a:ext cx="6019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Book Antiqua" panose="02040602050305030304" pitchFamily="18" charset="0"/>
              </a:rPr>
              <a:t>Strategies  </a:t>
            </a:r>
            <a:endParaRPr lang="en-GB" sz="3200" b="1" dirty="0"/>
          </a:p>
        </p:txBody>
      </p:sp>
      <p:sp>
        <p:nvSpPr>
          <p:cNvPr id="2" name="AutoShape 2" descr="Crysbro joint-venture leads cutting-edge chicken feed production in Sri  Lanka -">
            <a:extLst>
              <a:ext uri="{FF2B5EF4-FFF2-40B4-BE49-F238E27FC236}">
                <a16:creationId xmlns:a16="http://schemas.microsoft.com/office/drawing/2014/main" id="{217C5FDD-957D-6C83-B482-5A1273356D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2D2859D8-23D4-B43C-16AD-9FFE3E75AF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83765"/>
            <a:ext cx="2494492" cy="1870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1098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17FD5-3F06-255E-D7B2-E408CEF19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90600"/>
            <a:ext cx="7467600" cy="4800599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865982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BD255-2884-59B3-A555-E2C8FACD4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3423"/>
            <a:ext cx="7886700" cy="625473"/>
          </a:xfrm>
        </p:spPr>
        <p:txBody>
          <a:bodyPr/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FC089-E235-10A9-4B2A-0CD290333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3000"/>
            <a:ext cx="7886700" cy="487680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Livestock sector has been developing to ensure the food security in animal products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Economic crisis has impacted significantly in poultry sector due to high import dependency </a:t>
            </a:r>
          </a:p>
          <a:p>
            <a:r>
              <a:rPr lang="en-GB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Immediate measures have to be taken to reduce the import dependency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initiatives are due for PPP in addressing the gaps in dairy development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82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Thank You Stock Illustrations – 46,364 Thank You Stock Illustrations,  Vectors &amp; Clipart - Dreamstime">
            <a:extLst>
              <a:ext uri="{FF2B5EF4-FFF2-40B4-BE49-F238E27FC236}">
                <a16:creationId xmlns:a16="http://schemas.microsoft.com/office/drawing/2014/main" id="{2AEAC741-FC9B-42E5-9325-FF4427393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6400800" cy="4648200"/>
          </a:xfrm>
          <a:prstGeom prst="rect">
            <a:avLst/>
          </a:prstGeom>
          <a:noFill/>
          <a:effectLst>
            <a:softEdge rad="1066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159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18239</TotalTime>
  <Words>1315</Words>
  <Application>Microsoft Office PowerPoint</Application>
  <PresentationFormat>On-screen Show (4:3)</PresentationFormat>
  <Paragraphs>395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Book Antiqua</vt:lpstr>
      <vt:lpstr>Calibri</vt:lpstr>
      <vt:lpstr>Calibri Light</vt:lpstr>
      <vt:lpstr>Comic Sans MS</vt:lpstr>
      <vt:lpstr>myriad-pro</vt:lpstr>
      <vt:lpstr>Times New Roman</vt:lpstr>
      <vt:lpstr>Wingdings</vt:lpstr>
      <vt:lpstr>Office Theme</vt:lpstr>
      <vt:lpstr>                       Commemoration of World Food Day  2022 </vt:lpstr>
      <vt:lpstr>Outline</vt:lpstr>
      <vt:lpstr>What is Food Security ?</vt:lpstr>
      <vt:lpstr>What is Food Security</vt:lpstr>
      <vt:lpstr>Are we secured in Animal Food                in Sri Lanka?    </vt:lpstr>
      <vt:lpstr>PowerPoint Presentation</vt:lpstr>
      <vt:lpstr>Livestock production in Sri Lanka    2020</vt:lpstr>
      <vt:lpstr>PowerPoint Presentation</vt:lpstr>
      <vt:lpstr>   Poultry Sector    </vt:lpstr>
      <vt:lpstr>PowerPoint Presentation</vt:lpstr>
      <vt:lpstr>Poultry production </vt:lpstr>
      <vt:lpstr>Animal Feed Production (000 Mt)</vt:lpstr>
      <vt:lpstr>Dairy Sector </vt:lpstr>
      <vt:lpstr>Dairy Sector Trends</vt:lpstr>
      <vt:lpstr>PowerPoint Presentation</vt:lpstr>
      <vt:lpstr>Dairy Sector Transformation  </vt:lpstr>
      <vt:lpstr>Impact due to economic crisis </vt:lpstr>
      <vt:lpstr>Livestock production in 2020-2021</vt:lpstr>
      <vt:lpstr>Impact on production (2022) </vt:lpstr>
      <vt:lpstr>Impact on prises (2022)</vt:lpstr>
      <vt:lpstr>Way forward towards 2030</vt:lpstr>
      <vt:lpstr>Way-forward towards 2030 </vt:lpstr>
      <vt:lpstr>PowerPoint Presentation</vt:lpstr>
      <vt:lpstr>PowerPoint Presentation</vt:lpstr>
      <vt:lpstr>Strategies  </vt:lpstr>
      <vt:lpstr>Way-forward towards 2030 </vt:lpstr>
      <vt:lpstr>Strategies  </vt:lpstr>
      <vt:lpstr>PowerPoint Presentation</vt:lpstr>
      <vt:lpstr>Conclusion</vt:lpstr>
      <vt:lpstr>Conclusion</vt:lpstr>
      <vt:lpstr>PowerPoint Presentation</vt:lpstr>
    </vt:vector>
  </TitlesOfParts>
  <Company>Livestock Planning and Economics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Director</dc:creator>
  <cp:lastModifiedBy>Isuru Kothalawala</cp:lastModifiedBy>
  <cp:revision>2767</cp:revision>
  <cp:lastPrinted>2019-07-29T09:18:02Z</cp:lastPrinted>
  <dcterms:created xsi:type="dcterms:W3CDTF">2009-01-19T14:56:15Z</dcterms:created>
  <dcterms:modified xsi:type="dcterms:W3CDTF">2022-10-18T01:41:31Z</dcterms:modified>
</cp:coreProperties>
</file>